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256" r:id="rId2"/>
    <p:sldId id="1445" r:id="rId3"/>
    <p:sldId id="1447" r:id="rId4"/>
    <p:sldId id="1448" r:id="rId5"/>
    <p:sldId id="1449" r:id="rId6"/>
    <p:sldId id="1450" r:id="rId7"/>
    <p:sldId id="1451" r:id="rId8"/>
    <p:sldId id="1396" r:id="rId9"/>
    <p:sldId id="567" r:id="rId10"/>
    <p:sldId id="1567" r:id="rId11"/>
    <p:sldId id="1398" r:id="rId12"/>
    <p:sldId id="1455" r:id="rId13"/>
    <p:sldId id="1490" r:id="rId14"/>
    <p:sldId id="1444" r:id="rId15"/>
    <p:sldId id="1456" r:id="rId16"/>
    <p:sldId id="1446" r:id="rId17"/>
    <p:sldId id="1458" r:id="rId18"/>
    <p:sldId id="1675" r:id="rId19"/>
    <p:sldId id="1502" r:id="rId20"/>
    <p:sldId id="1503" r:id="rId21"/>
    <p:sldId id="1504" r:id="rId22"/>
    <p:sldId id="1505" r:id="rId23"/>
    <p:sldId id="1459" r:id="rId24"/>
    <p:sldId id="1463" r:id="rId25"/>
    <p:sldId id="1464" r:id="rId26"/>
    <p:sldId id="1465" r:id="rId27"/>
    <p:sldId id="1676" r:id="rId28"/>
    <p:sldId id="1487" r:id="rId29"/>
    <p:sldId id="1466" r:id="rId30"/>
    <p:sldId id="1468" r:id="rId31"/>
    <p:sldId id="1478" r:id="rId32"/>
    <p:sldId id="1479" r:id="rId33"/>
    <p:sldId id="1480" r:id="rId34"/>
    <p:sldId id="1558" r:id="rId35"/>
    <p:sldId id="1481" r:id="rId36"/>
    <p:sldId id="1559" r:id="rId37"/>
    <p:sldId id="1482" r:id="rId38"/>
    <p:sldId id="1484" r:id="rId39"/>
    <p:sldId id="1488" r:id="rId40"/>
    <p:sldId id="1485" r:id="rId41"/>
    <p:sldId id="1560" r:id="rId42"/>
    <p:sldId id="1495" r:id="rId43"/>
    <p:sldId id="1496" r:id="rId44"/>
    <p:sldId id="1497" r:id="rId45"/>
    <p:sldId id="1498" r:id="rId46"/>
    <p:sldId id="1499" r:id="rId47"/>
    <p:sldId id="1500" r:id="rId48"/>
    <p:sldId id="1506" r:id="rId49"/>
    <p:sldId id="1509" r:id="rId50"/>
    <p:sldId id="1511" r:id="rId51"/>
    <p:sldId id="1510" r:id="rId52"/>
    <p:sldId id="1561" r:id="rId53"/>
    <p:sldId id="1557" r:id="rId54"/>
    <p:sldId id="1562" r:id="rId55"/>
    <p:sldId id="1576" r:id="rId56"/>
    <p:sldId id="1507" r:id="rId57"/>
    <p:sldId id="1513" r:id="rId58"/>
    <p:sldId id="1512" r:id="rId59"/>
    <p:sldId id="1508" r:id="rId60"/>
    <p:sldId id="1514" r:id="rId61"/>
    <p:sldId id="1515" r:id="rId62"/>
    <p:sldId id="1521" r:id="rId63"/>
    <p:sldId id="1522" r:id="rId64"/>
    <p:sldId id="1531" r:id="rId65"/>
    <p:sldId id="1532" r:id="rId66"/>
    <p:sldId id="1533" r:id="rId67"/>
    <p:sldId id="1492" r:id="rId68"/>
    <p:sldId id="1535" r:id="rId69"/>
    <p:sldId id="1537" r:id="rId70"/>
    <p:sldId id="1536" r:id="rId71"/>
    <p:sldId id="1538" r:id="rId72"/>
    <p:sldId id="1540" r:id="rId73"/>
    <p:sldId id="1539" r:id="rId74"/>
    <p:sldId id="1534" r:id="rId75"/>
    <p:sldId id="1527" r:id="rId76"/>
    <p:sldId id="1541" r:id="rId77"/>
    <p:sldId id="1542" r:id="rId78"/>
    <p:sldId id="1543" r:id="rId79"/>
    <p:sldId id="1544" r:id="rId80"/>
    <p:sldId id="1546" r:id="rId81"/>
    <p:sldId id="1547" r:id="rId82"/>
    <p:sldId id="1550" r:id="rId83"/>
    <p:sldId id="1551" r:id="rId84"/>
    <p:sldId id="1552" r:id="rId85"/>
    <p:sldId id="1554" r:id="rId86"/>
    <p:sldId id="1553" r:id="rId87"/>
    <p:sldId id="1555" r:id="rId88"/>
    <p:sldId id="1556" r:id="rId89"/>
    <p:sldId id="1565" r:id="rId90"/>
    <p:sldId id="1564" r:id="rId91"/>
    <p:sldId id="1563" r:id="rId92"/>
    <p:sldId id="1566" r:id="rId93"/>
    <p:sldId id="1578" r:id="rId94"/>
    <p:sldId id="1579" r:id="rId95"/>
    <p:sldId id="1581" r:id="rId96"/>
    <p:sldId id="1568" r:id="rId97"/>
    <p:sldId id="1518" r:id="rId98"/>
    <p:sldId id="1571" r:id="rId99"/>
    <p:sldId id="1570" r:id="rId100"/>
    <p:sldId id="1572" r:id="rId101"/>
    <p:sldId id="1573" r:id="rId102"/>
    <p:sldId id="1574" r:id="rId103"/>
    <p:sldId id="1584" r:id="rId104"/>
    <p:sldId id="1587" r:id="rId105"/>
    <p:sldId id="1588" r:id="rId106"/>
    <p:sldId id="1589" r:id="rId107"/>
    <p:sldId id="1591" r:id="rId108"/>
    <p:sldId id="1592" r:id="rId109"/>
    <p:sldId id="1593" r:id="rId110"/>
    <p:sldId id="1596" r:id="rId111"/>
    <p:sldId id="1597" r:id="rId112"/>
    <p:sldId id="1594" r:id="rId113"/>
    <p:sldId id="1599" r:id="rId114"/>
    <p:sldId id="1600" r:id="rId115"/>
    <p:sldId id="1602" r:id="rId116"/>
    <p:sldId id="1601" r:id="rId117"/>
    <p:sldId id="1582"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11"/>
    <p:restoredTop sz="67465"/>
  </p:normalViewPr>
  <p:slideViewPr>
    <p:cSldViewPr snapToGrid="0">
      <p:cViewPr varScale="1">
        <p:scale>
          <a:sx n="81" d="100"/>
          <a:sy n="81" d="100"/>
        </p:scale>
        <p:origin x="608" y="176"/>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8</a:t>
            </a:fld>
            <a:endParaRPr lang="en-US"/>
          </a:p>
        </p:txBody>
      </p:sp>
    </p:spTree>
    <p:extLst>
      <p:ext uri="{BB962C8B-B14F-4D97-AF65-F5344CB8AC3E}">
        <p14:creationId xmlns:p14="http://schemas.microsoft.com/office/powerpoint/2010/main" val="1318870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88913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79879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1997106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29917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 both computer models with mathematical equations</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3594652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kinds of models  - both computer models with mathematical equations</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1232047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pPr marL="228600" indent="-228600">
              <a:buAutoNum type="arabicPeriod"/>
            </a:pPr>
            <a:r>
              <a:rPr lang="en-US" dirty="0"/>
              <a:t>And the population model (also known as a dynamical model, mechanistic model, compartmental model, mathematical model), tries to describe </a:t>
            </a:r>
            <a:r>
              <a:rPr lang="en-US" u="sng" dirty="0"/>
              <a:t>processes</a:t>
            </a:r>
            <a:r>
              <a:rPr lang="en-US" u="none" dirty="0"/>
              <a:t> that give rise to data</a:t>
            </a:r>
          </a:p>
          <a:p>
            <a:pPr marL="685800" lvl="1" indent="-228600">
              <a:buAutoNum type="arabicPeriod"/>
            </a:pPr>
            <a:r>
              <a:rPr lang="en-US" i="1" u="none" dirty="0"/>
              <a:t>What processes are shown here?</a:t>
            </a:r>
          </a:p>
          <a:p>
            <a:pPr marL="685800" lvl="1" indent="-228600">
              <a:buAutoNum type="arabicPeriod"/>
            </a:pPr>
            <a:r>
              <a:rPr lang="en-US" i="1" u="none" dirty="0"/>
              <a:t>Mussels are EATEN by starfish… so yes, high numbers of mussels are associated with low numbers of starfish…because starfish predate on mussels</a:t>
            </a:r>
          </a:p>
          <a:p>
            <a:pPr marL="685800" lvl="1" indent="-228600">
              <a:buAutoNum type="arabicPeriod"/>
            </a:pPr>
            <a:r>
              <a:rPr lang="en-US" i="1" u="none" dirty="0"/>
              <a:t>Because this is a dynamic process, we usually use calculus to measure the change in </a:t>
            </a:r>
            <a:r>
              <a:rPr lang="en-US" i="1" u="sng" dirty="0"/>
              <a:t>populations through time</a:t>
            </a:r>
            <a:endParaRPr lang="en-US" i="1" u="none" dirty="0"/>
          </a:p>
          <a:p>
            <a:pPr marL="685800" lvl="1" indent="-228600">
              <a:buAutoNum type="arabicPeriod"/>
            </a:pPr>
            <a:endParaRPr lang="en-US" i="1" u="none" dirty="0"/>
          </a:p>
          <a:p>
            <a:pPr marL="685800" lvl="1" indent="-228600">
              <a:buAutoNum type="arabicPeriod"/>
            </a:pPr>
            <a:endParaRPr lang="en-US" i="1" u="sng"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1420166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will focus on the theory of ecology, which mostly stems from population/dynamic/compartmental/mathematical models.</a:t>
            </a:r>
          </a:p>
          <a:p>
            <a:r>
              <a:rPr lang="en-US" dirty="0"/>
              <a:t>For statistical models, you’ll probably need to take a data science or statistics class. Here we’re talking about the general principles that underly ecological process	</a:t>
            </a:r>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3574898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use pop models, we can think of ecology as the study of complex adaptive systems – how organisms interact is dynamics (always changing) and complex – many interacting parties</a:t>
            </a:r>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59387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208856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648169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2916312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33</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1110469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1130458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3748371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37</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3431644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1996713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1266861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2807216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3062828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2454323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2596385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3773406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1223575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249446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Coined as a term in 1866 by German zoologist Ernst Haeckel: from the Greek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3986385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3610483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1025628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2197112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3446859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33801361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3538926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1968367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252514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1941, American author John Steinbeck traveled to the Sea of Cortez, Baja, CA with marine biologist friend Ed Ricketts to characterize the marine invertebrate fauna in the region. Ricketts kept records of his findings and made collections, and Steinbeck wrote a book about the voyage, </a:t>
            </a:r>
            <a:r>
              <a:rPr lang="en-US" i="1" dirty="0"/>
              <a:t>The Log from the Sea of Cortez, </a:t>
            </a:r>
            <a:r>
              <a:rPr lang="en-US" dirty="0"/>
              <a:t> in which he wrote that ‘Ecology has a synonym which is ALL’, in reference to the broad range of interactions capture in this scientific pursuit.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Why do we care about ecology? Because it relates to everything</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4094941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2557946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3877333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1036194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1216760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1346725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growth rate of a discrete population</a:t>
            </a:r>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2117660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2776062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Lemur breeding by month synchronizes weaning at peak fruit</a:t>
            </a:r>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37576607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1311473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313424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30843304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488240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143143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2686136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9508816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rate of increase per year – look at COVID in the US!</a:t>
            </a:r>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9295901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diverge more quickly as the “timestep” gets larger</a:t>
            </a:r>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28972262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40731978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underestimate current population trends</a:t>
            </a:r>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37713160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37958793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1" dirty="0">
                <a:effectLst/>
                <a:latin typeface="Helvetica" pitchFamily="2" charset="0"/>
              </a:rPr>
              <a:t>Published the book anonymously.</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3502854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26895751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38258544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i="0" dirty="0">
              <a:effectLst/>
              <a:latin typeface="Helvetica" pitchFamily="2" charset="0"/>
            </a:endParaRPr>
          </a:p>
          <a:p>
            <a:r>
              <a:rPr lang="en-US" i="0" dirty="0">
                <a:effectLst/>
                <a:latin typeface="Helvetica" pitchFamily="2" charset="0"/>
              </a:rPr>
              <a:t>Led him to write a second essay that proposed all kinds of ways to keep population in check: famine, war, abortion, delayed marriage. Very ant—charity</a:t>
            </a:r>
          </a:p>
          <a:p>
            <a:endParaRPr lang="en-US" i="0" dirty="0">
              <a:effectLst/>
              <a:latin typeface="Helvetica" pitchFamily="2" charset="0"/>
            </a:endParaRPr>
          </a:p>
          <a:p>
            <a:r>
              <a:rPr lang="en-US" i="1" dirty="0">
                <a:effectLst/>
                <a:latin typeface="Helvetica" pitchFamily="2" charset="0"/>
              </a:rPr>
              <a:t>An Essay on the Principle of Population, or a View of its Past and Present Effects</a:t>
            </a:r>
            <a:endParaRPr lang="en-US" dirty="0">
              <a:effectLst/>
              <a:latin typeface="Helvetica" pitchFamily="2" charset="0"/>
            </a:endParaRPr>
          </a:p>
          <a:p>
            <a:r>
              <a:rPr lang="en-US" i="1" dirty="0">
                <a:effectLst/>
                <a:latin typeface="Helvetica" pitchFamily="2" charset="0"/>
              </a:rPr>
              <a:t>on Human Happiness, With an Enquiry Into Our Prospects Respecting the Future Removal or Mitigation of</a:t>
            </a:r>
            <a:r>
              <a:rPr lang="en-US" dirty="0">
                <a:latin typeface="Helvetica" pitchFamily="2" charset="0"/>
              </a:rPr>
              <a:t> </a:t>
            </a:r>
            <a:r>
              <a:rPr lang="en-US" i="1" dirty="0">
                <a:effectLst/>
                <a:latin typeface="Helvetica" pitchFamily="2" charset="0"/>
              </a:rPr>
              <a:t>the Evils Which It Occasions</a:t>
            </a:r>
            <a:endParaRPr lang="en-US" dirty="0">
              <a:effectLst/>
              <a:latin typeface="Helvetica" pitchFamily="2" charset="0"/>
            </a:endParaRPr>
          </a:p>
          <a:p>
            <a:endParaRPr lang="en-US" i="0"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36027769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31982838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10253881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R vs. K selected species</a:t>
            </a:r>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1496806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12949831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4183090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17621973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4045571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796315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42920914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14162454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38554883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28212624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18492498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32570473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what happens when you</a:t>
            </a:r>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20472658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22438261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a:t>
            </a:r>
            <a:r>
              <a:rPr lang="en-US" dirty="0" err="1"/>
              <a:t>roughy</a:t>
            </a:r>
            <a:r>
              <a:rPr lang="en-US" dirty="0"/>
              <a:t> = overexploited fishery in mostly southern hemisphere. Large, very long-lived fish. Biggest fishery in NZ but also important in Australia</a:t>
            </a:r>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3049264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exceeding carrying capacity as might have been projected in 1990… Maybe the US is starting to move towards an S curve but Madagascar definitely not</a:t>
            </a:r>
          </a:p>
          <a:p>
            <a:endParaRPr lang="en-US" dirty="0"/>
          </a:p>
          <a:p>
            <a:r>
              <a:rPr lang="en-US" dirty="0"/>
              <a:t>The question is whether we overshoot our own K, as Malthus predicted - or not!</a:t>
            </a:r>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3198146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945352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2/20/23</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2/20/23</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2/20/23</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2/20/23</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2/20/23</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2/20/23</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2/20/23</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2/20/23</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2/20/23</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2/20/23</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2/20/23</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2/20/23</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0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2.png"/></Relationships>
</file>

<file path=ppt/slides/_rels/slide11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8.png"/></Relationships>
</file>

<file path=ppt/slides/_rels/slide11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9.png"/></Relationships>
</file>

<file path=ppt/slides/_rels/slide1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16.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1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7.tiff"/><Relationship Id="rId7"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6.jpeg"/><Relationship Id="rId9" Type="http://schemas.openxmlformats.org/officeDocument/2006/relationships/image" Target="../media/image22.emf"/></Relationships>
</file>

<file path=ppt/slides/_rels/slide2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6.png"/><Relationship Id="rId7" Type="http://schemas.openxmlformats.org/officeDocument/2006/relationships/image" Target="../media/image19.emf"/><Relationship Id="rId12"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emf"/><Relationship Id="rId11" Type="http://schemas.openxmlformats.org/officeDocument/2006/relationships/image" Target="../media/image7.tiff"/><Relationship Id="rId5" Type="http://schemas.openxmlformats.org/officeDocument/2006/relationships/image" Target="../media/image18.png"/><Relationship Id="rId10" Type="http://schemas.openxmlformats.org/officeDocument/2006/relationships/image" Target="../media/image22.emf"/><Relationship Id="rId4" Type="http://schemas.openxmlformats.org/officeDocument/2006/relationships/image" Target="../media/image17.png"/><Relationship Id="rId9" Type="http://schemas.openxmlformats.org/officeDocument/2006/relationships/image" Target="../media/image2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9.emf"/><Relationship Id="rId4" Type="http://schemas.openxmlformats.org/officeDocument/2006/relationships/image" Target="../media/image18.emf"/></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19.emf"/><Relationship Id="rId10" Type="http://schemas.openxmlformats.org/officeDocument/2006/relationships/image" Target="../media/image30.png"/><Relationship Id="rId4" Type="http://schemas.openxmlformats.org/officeDocument/2006/relationships/image" Target="../media/image18.emf"/><Relationship Id="rId9"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4.tiff"/><Relationship Id="rId13" Type="http://schemas.openxmlformats.org/officeDocument/2006/relationships/image" Target="../media/image49.jpeg"/><Relationship Id="rId3" Type="http://schemas.openxmlformats.org/officeDocument/2006/relationships/image" Target="../media/image39.png"/><Relationship Id="rId7" Type="http://schemas.openxmlformats.org/officeDocument/2006/relationships/image" Target="../media/image43.tiff"/><Relationship Id="rId12" Type="http://schemas.openxmlformats.org/officeDocument/2006/relationships/image" Target="../media/image48.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2.tiff"/><Relationship Id="rId11" Type="http://schemas.openxmlformats.org/officeDocument/2006/relationships/image" Target="../media/image47.tiff"/><Relationship Id="rId5" Type="http://schemas.openxmlformats.org/officeDocument/2006/relationships/image" Target="../media/image41.tiff"/><Relationship Id="rId15" Type="http://schemas.openxmlformats.org/officeDocument/2006/relationships/image" Target="../media/image51.jpeg"/><Relationship Id="rId10" Type="http://schemas.openxmlformats.org/officeDocument/2006/relationships/image" Target="../media/image46.tiff"/><Relationship Id="rId4" Type="http://schemas.openxmlformats.org/officeDocument/2006/relationships/image" Target="../media/image40.tiff"/><Relationship Id="rId9" Type="http://schemas.openxmlformats.org/officeDocument/2006/relationships/image" Target="../media/image45.tiff"/><Relationship Id="rId14" Type="http://schemas.openxmlformats.org/officeDocument/2006/relationships/image" Target="../media/image50.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5, Ecology Lecture 1</a:t>
            </a:r>
          </a:p>
          <a:p>
            <a:r>
              <a:rPr lang="en-US" dirty="0"/>
              <a:t>Cara Brook</a:t>
            </a:r>
          </a:p>
          <a:p>
            <a:r>
              <a:rPr lang="en-US" dirty="0"/>
              <a:t>February 2,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BEA45D-4B3D-0B4C-970B-93DB2E346C00}"/>
              </a:ext>
            </a:extLst>
          </p:cNvPr>
          <p:cNvSpPr>
            <a:spLocks noGrp="1"/>
          </p:cNvSpPr>
          <p:nvPr>
            <p:ph idx="1"/>
          </p:nvPr>
        </p:nvSpPr>
        <p:spPr/>
        <p:txBody>
          <a:bodyPr/>
          <a:lstStyle/>
          <a:p>
            <a:pPr marL="0" indent="0" algn="ctr">
              <a:buNone/>
            </a:pPr>
            <a:r>
              <a:rPr lang="en-US" b="1" dirty="0"/>
              <a:t>Science:  </a:t>
            </a:r>
            <a:r>
              <a:rPr lang="en-US" dirty="0"/>
              <a:t>the </a:t>
            </a:r>
            <a:r>
              <a:rPr lang="en-US" b="1" dirty="0">
                <a:solidFill>
                  <a:srgbClr val="C00000"/>
                </a:solidFill>
              </a:rPr>
              <a:t>systematic observation </a:t>
            </a:r>
            <a:r>
              <a:rPr lang="en-US" dirty="0"/>
              <a:t>of natural events and conditions in order to discover facts about them and to </a:t>
            </a:r>
            <a:r>
              <a:rPr lang="en-US" b="1" dirty="0">
                <a:solidFill>
                  <a:srgbClr val="C00000"/>
                </a:solidFill>
              </a:rPr>
              <a:t>formulate laws and principles </a:t>
            </a:r>
            <a:r>
              <a:rPr lang="en-US" dirty="0"/>
              <a:t>based on these facts.</a:t>
            </a:r>
          </a:p>
          <a:p>
            <a:pPr marL="0" indent="0" algn="ctr">
              <a:buNone/>
            </a:pPr>
            <a:r>
              <a:rPr lang="en-US" sz="2400" dirty="0"/>
              <a:t> – </a:t>
            </a:r>
            <a:r>
              <a:rPr lang="en-US" sz="2400" i="1" dirty="0"/>
              <a:t>Academic Press Dictionary of Science &amp; Technology</a:t>
            </a:r>
          </a:p>
          <a:p>
            <a:pPr marL="514350" indent="-514350">
              <a:buAutoNum type="arabicPeriod"/>
            </a:pPr>
            <a:endParaRPr lang="en-US" dirty="0"/>
          </a:p>
          <a:p>
            <a:endParaRPr lang="en-US" dirty="0"/>
          </a:p>
        </p:txBody>
      </p:sp>
      <p:sp>
        <p:nvSpPr>
          <p:cNvPr id="6" name="Title 1">
            <a:extLst>
              <a:ext uri="{FF2B5EF4-FFF2-40B4-BE49-F238E27FC236}">
                <a16:creationId xmlns:a16="http://schemas.microsoft.com/office/drawing/2014/main" id="{CD5DD2E4-C4F8-457E-2743-62B1A8A7171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Is natural history science?</a:t>
            </a:r>
            <a:endParaRPr lang="en-US" b="1" dirty="0"/>
          </a:p>
        </p:txBody>
      </p:sp>
    </p:spTree>
    <p:extLst>
      <p:ext uri="{BB962C8B-B14F-4D97-AF65-F5344CB8AC3E}">
        <p14:creationId xmlns:p14="http://schemas.microsoft.com/office/powerpoint/2010/main" val="989224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22541723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D81D0-03C2-7E06-8FDD-75F44567DD90}"/>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278327E-5216-A1FD-145A-A51F6F824A4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9A274-D56C-B01A-4E0E-29AB1EAE229E}"/>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F5A4F2-4971-3627-C1B0-D5B9277E2519}"/>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34335-4EC0-66E4-D1EB-A24F21E5DCA6}"/>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9EC8B604-F426-AA33-7966-8A2747F9109C}"/>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D411A2DC-F93B-A00D-0D53-7056F58998E7}"/>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sp>
        <p:nvSpPr>
          <p:cNvPr id="3" name="TextBox 2">
            <a:extLst>
              <a:ext uri="{FF2B5EF4-FFF2-40B4-BE49-F238E27FC236}">
                <a16:creationId xmlns:a16="http://schemas.microsoft.com/office/drawing/2014/main" id="{FC525C05-1E35-1342-77DC-5CEF4A8D71B0}"/>
              </a:ext>
            </a:extLst>
          </p:cNvPr>
          <p:cNvSpPr txBox="1"/>
          <p:nvPr/>
        </p:nvSpPr>
        <p:spPr>
          <a:xfrm>
            <a:off x="322629" y="5319762"/>
            <a:ext cx="11584025" cy="954107"/>
          </a:xfrm>
          <a:prstGeom prst="rect">
            <a:avLst/>
          </a:prstGeom>
          <a:noFill/>
        </p:spPr>
        <p:txBody>
          <a:bodyPr wrap="square">
            <a:spAutoFit/>
          </a:bodyPr>
          <a:lstStyle/>
          <a:p>
            <a:r>
              <a:rPr lang="en-US" sz="2800" dirty="0">
                <a:effectLst/>
                <a:latin typeface="Helvetica" pitchFamily="2" charset="0"/>
              </a:rPr>
              <a:t>Population growth slows as abundance approaches </a:t>
            </a:r>
            <a:r>
              <a:rPr lang="en-US" sz="2800" b="1" dirty="0">
                <a:solidFill>
                  <a:srgbClr val="C00000"/>
                </a:solidFill>
                <a:effectLst/>
                <a:latin typeface="Helvetica" pitchFamily="2" charset="0"/>
              </a:rPr>
              <a:t>carrying capacity</a:t>
            </a:r>
            <a:r>
              <a:rPr lang="en-US" sz="2800" dirty="0">
                <a:effectLst/>
                <a:latin typeface="Helvetica" pitchFamily="2" charset="0"/>
              </a:rPr>
              <a:t>. </a:t>
            </a:r>
          </a:p>
          <a:p>
            <a:r>
              <a:rPr lang="en-US" sz="2800" dirty="0">
                <a:effectLst/>
                <a:latin typeface="Helvetica" pitchFamily="2" charset="0"/>
              </a:rPr>
              <a:t>Population growth is </a:t>
            </a:r>
            <a:r>
              <a:rPr lang="en-US" sz="2800" b="1" dirty="0">
                <a:solidFill>
                  <a:srgbClr val="C00000"/>
                </a:solidFill>
                <a:effectLst/>
                <a:latin typeface="Helvetica" pitchFamily="2" charset="0"/>
              </a:rPr>
              <a:t>density-dependent</a:t>
            </a:r>
            <a:r>
              <a:rPr lang="en-US" sz="2800" dirty="0">
                <a:effectLst/>
                <a:latin typeface="Helvetica" pitchFamily="2" charset="0"/>
              </a:rPr>
              <a:t>.</a:t>
            </a:r>
          </a:p>
        </p:txBody>
      </p:sp>
    </p:spTree>
    <p:extLst>
      <p:ext uri="{BB962C8B-B14F-4D97-AF65-F5344CB8AC3E}">
        <p14:creationId xmlns:p14="http://schemas.microsoft.com/office/powerpoint/2010/main" val="22904688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176409" cy="3108543"/>
          </a:xfrm>
          <a:prstGeom prst="rect">
            <a:avLst/>
          </a:prstGeom>
          <a:noFill/>
        </p:spPr>
        <p:txBody>
          <a:bodyPr wrap="square">
            <a:spAutoFit/>
          </a:bodyPr>
          <a:lstStyle/>
          <a:p>
            <a:r>
              <a:rPr lang="en-US" sz="2800" dirty="0">
                <a:effectLst/>
                <a:latin typeface="Helvetica" pitchFamily="2" charset="0"/>
              </a:rPr>
              <a:t>Population growth slows to 0 as N approaches </a:t>
            </a:r>
            <a:r>
              <a:rPr lang="en-US" sz="2800" b="1" dirty="0">
                <a:solidFill>
                  <a:srgbClr val="C00000"/>
                </a:solidFill>
                <a:effectLst/>
                <a:latin typeface="Helvetica" pitchFamily="2" charset="0"/>
              </a:rPr>
              <a:t>K</a:t>
            </a:r>
            <a:r>
              <a:rPr lang="en-US" sz="2800" dirty="0">
                <a:effectLst/>
                <a:latin typeface="Helvetica" pitchFamily="2" charset="0"/>
              </a:rPr>
              <a:t>, or – in other words – as the total population size approaches </a:t>
            </a:r>
            <a:r>
              <a:rPr lang="en-US" sz="2800" b="1" dirty="0">
                <a:solidFill>
                  <a:srgbClr val="C00000"/>
                </a:solidFill>
                <a:effectLst/>
                <a:latin typeface="Helvetica" pitchFamily="2" charset="0"/>
              </a:rPr>
              <a:t>carrying capacity</a:t>
            </a:r>
            <a:r>
              <a:rPr lang="en-US" sz="2800" dirty="0">
                <a:effectLst/>
                <a:latin typeface="Helvetica" pitchFamily="2" charset="0"/>
              </a:rPr>
              <a:t>.</a:t>
            </a:r>
          </a:p>
          <a:p>
            <a:endParaRPr lang="en-US" sz="2800" dirty="0">
              <a:effectLst/>
              <a:latin typeface="Helvetica" pitchFamily="2" charset="0"/>
            </a:endParaRPr>
          </a:p>
        </p:txBody>
      </p:sp>
    </p:spTree>
    <p:extLst>
      <p:ext uri="{BB962C8B-B14F-4D97-AF65-F5344CB8AC3E}">
        <p14:creationId xmlns:p14="http://schemas.microsoft.com/office/powerpoint/2010/main" val="9968655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2677656"/>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9820361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4401205"/>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657725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5262979"/>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0325235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641287"/>
            <a:ext cx="4461753" cy="6555641"/>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p>
          <a:p>
            <a:endParaRPr lang="en-US" sz="2800" b="1" dirty="0">
              <a:solidFill>
                <a:srgbClr val="C00000"/>
              </a:solidFill>
              <a:effectLst/>
              <a:latin typeface="Helvetica" pitchFamily="2" charset="0"/>
            </a:endParaRPr>
          </a:p>
          <a:p>
            <a:r>
              <a:rPr lang="en-US" sz="2800" dirty="0">
                <a:latin typeface="Helvetica" pitchFamily="2" charset="0"/>
              </a:rPr>
              <a:t>‘</a:t>
            </a:r>
            <a:r>
              <a:rPr lang="en-US" sz="2800" b="1" dirty="0">
                <a:solidFill>
                  <a:srgbClr val="C00000"/>
                </a:solidFill>
                <a:latin typeface="Helvetica" pitchFamily="2" charset="0"/>
              </a:rPr>
              <a:t>r</a:t>
            </a:r>
            <a:r>
              <a:rPr lang="en-US" sz="2800" dirty="0">
                <a:latin typeface="Helvetica" pitchFamily="2" charset="0"/>
              </a:rPr>
              <a:t>’</a:t>
            </a:r>
            <a:r>
              <a:rPr lang="en-US" sz="2800" b="1" dirty="0">
                <a:solidFill>
                  <a:srgbClr val="C00000"/>
                </a:solidFill>
                <a:latin typeface="Helvetica" pitchFamily="2" charset="0"/>
              </a:rPr>
              <a:t> </a:t>
            </a:r>
            <a:r>
              <a:rPr lang="en-US" sz="2800" dirty="0">
                <a:latin typeface="Helvetica" pitchFamily="2" charset="0"/>
              </a:rPr>
              <a:t>vs. ‘</a:t>
            </a:r>
            <a:r>
              <a:rPr lang="en-US" sz="2800" b="1" dirty="0">
                <a:solidFill>
                  <a:srgbClr val="C00000"/>
                </a:solidFill>
                <a:latin typeface="Helvetica" pitchFamily="2" charset="0"/>
              </a:rPr>
              <a:t>K</a:t>
            </a:r>
            <a:r>
              <a:rPr lang="en-US" sz="2800" dirty="0">
                <a:latin typeface="Helvetica" pitchFamily="2" charset="0"/>
              </a:rPr>
              <a:t>’-selected species</a:t>
            </a:r>
          </a:p>
          <a:p>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3528915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955601" y="2632978"/>
            <a:ext cx="4236399" cy="1292662"/>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Tree>
    <p:extLst>
      <p:ext uri="{BB962C8B-B14F-4D97-AF65-F5344CB8AC3E}">
        <p14:creationId xmlns:p14="http://schemas.microsoft.com/office/powerpoint/2010/main" val="1171183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6"/>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402750" y="349139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402750" y="3491393"/>
                <a:ext cx="3229583" cy="461665"/>
              </a:xfrm>
              <a:prstGeom prst="rect">
                <a:avLst/>
              </a:prstGeom>
              <a:blipFill>
                <a:blip r:embed="rId7"/>
                <a:stretch>
                  <a:fillRect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7671068" y="4415476"/>
            <a:ext cx="4520932" cy="1292662"/>
          </a:xfrm>
          <a:prstGeom prst="rect">
            <a:avLst/>
          </a:prstGeom>
          <a:noFill/>
        </p:spPr>
        <p:txBody>
          <a:bodyPr wrap="square">
            <a:spAutoFit/>
          </a:bodyPr>
          <a:lstStyle/>
          <a:p>
            <a:r>
              <a:rPr lang="en-US" sz="2600" dirty="0">
                <a:effectLst/>
                <a:latin typeface="Helvetica" pitchFamily="2" charset="0"/>
              </a:rPr>
              <a:t>A little algebra shows that the population at carrying capacity is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cxnSp>
        <p:nvCxnSpPr>
          <p:cNvPr id="10" name="Straight Arrow Connector 9">
            <a:extLst>
              <a:ext uri="{FF2B5EF4-FFF2-40B4-BE49-F238E27FC236}">
                <a16:creationId xmlns:a16="http://schemas.microsoft.com/office/drawing/2014/main" id="{250CEBDB-F123-D5B6-E8B1-1D8AA70290F6}"/>
              </a:ext>
            </a:extLst>
          </p:cNvPr>
          <p:cNvCxnSpPr>
            <a:cxnSpLocks/>
          </p:cNvCxnSpPr>
          <p:nvPr/>
        </p:nvCxnSpPr>
        <p:spPr>
          <a:xfrm flipH="1" flipV="1">
            <a:off x="7637022" y="4162473"/>
            <a:ext cx="372086" cy="253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A7483-4541-8A3D-15BE-81BFBA0326B5}"/>
              </a:ext>
            </a:extLst>
          </p:cNvPr>
          <p:cNvCxnSpPr>
            <a:cxnSpLocks/>
          </p:cNvCxnSpPr>
          <p:nvPr/>
        </p:nvCxnSpPr>
        <p:spPr>
          <a:xfrm flipH="1" flipV="1">
            <a:off x="7485025" y="2018408"/>
            <a:ext cx="745384" cy="203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5131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1927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
        <p:nvSpPr>
          <p:cNvPr id="9" name="Title 1">
            <a:extLst>
              <a:ext uri="{FF2B5EF4-FFF2-40B4-BE49-F238E27FC236}">
                <a16:creationId xmlns:a16="http://schemas.microsoft.com/office/drawing/2014/main" id="{F7D0AA47-3046-BE4B-B296-14C86471CD77}"/>
              </a:ext>
            </a:extLst>
          </p:cNvPr>
          <p:cNvSpPr txBox="1">
            <a:spLocks/>
          </p:cNvSpPr>
          <p:nvPr/>
        </p:nvSpPr>
        <p:spPr>
          <a:xfrm>
            <a:off x="5247287" y="4933096"/>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dirty="0">
                <a:latin typeface="+mn-lt"/>
              </a:rPr>
              <a:t>Natural history gave way to the </a:t>
            </a:r>
            <a:r>
              <a:rPr lang="en-US" sz="2800" b="1" dirty="0">
                <a:solidFill>
                  <a:srgbClr val="C00000"/>
                </a:solidFill>
                <a:latin typeface="+mn-lt"/>
              </a:rPr>
              <a:t>natural sciences </a:t>
            </a:r>
            <a:r>
              <a:rPr lang="en-US" sz="2800" dirty="0">
                <a:latin typeface="+mn-lt"/>
              </a:rPr>
              <a:t>when those observations became </a:t>
            </a:r>
            <a:r>
              <a:rPr lang="en-US" sz="2800" b="1" dirty="0">
                <a:solidFill>
                  <a:srgbClr val="C00000"/>
                </a:solidFill>
                <a:latin typeface="+mn-lt"/>
              </a:rPr>
              <a:t>systematic</a:t>
            </a:r>
            <a:r>
              <a:rPr lang="en-US" sz="2800" dirty="0">
                <a:latin typeface="+mn-lt"/>
              </a:rPr>
              <a:t> and were used to support </a:t>
            </a:r>
            <a:r>
              <a:rPr lang="en-US" sz="2800" b="1" dirty="0">
                <a:solidFill>
                  <a:srgbClr val="C00000"/>
                </a:solidFill>
                <a:latin typeface="+mn-lt"/>
              </a:rPr>
              <a:t>general laws and principles </a:t>
            </a:r>
            <a:r>
              <a:rPr lang="en-US" sz="2800" dirty="0">
                <a:latin typeface="+mn-lt"/>
              </a:rPr>
              <a:t>describing the natural world.</a:t>
            </a:r>
            <a:endParaRPr lang="en-US" sz="2800" dirty="0">
              <a:solidFill>
                <a:srgbClr val="FFFFFF"/>
              </a:solidFill>
              <a:latin typeface="+mn-lt"/>
            </a:endParaRPr>
          </a:p>
        </p:txBody>
      </p:sp>
    </p:spTree>
    <p:extLst>
      <p:ext uri="{BB962C8B-B14F-4D97-AF65-F5344CB8AC3E}">
        <p14:creationId xmlns:p14="http://schemas.microsoft.com/office/powerpoint/2010/main" val="22722851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p:spTree>
    <p:extLst>
      <p:ext uri="{BB962C8B-B14F-4D97-AF65-F5344CB8AC3E}">
        <p14:creationId xmlns:p14="http://schemas.microsoft.com/office/powerpoint/2010/main" val="15752952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9C609-3F86-B1AE-F935-606F18EC198D}"/>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C00000"/>
                          </a:solidFill>
                          <a:latin typeface="Cambria Math" panose="02040503050406030204" pitchFamily="18" charset="0"/>
                        </a:rPr>
                        <m:t>𝑲</m:t>
                      </m:r>
                      <m:r>
                        <a:rPr lang="en-US" sz="3000" b="0" i="1" smtClean="0">
                          <a:latin typeface="Cambria Math" panose="02040503050406030204" pitchFamily="18" charset="0"/>
                        </a:rPr>
                        <m:t>=5</m:t>
                      </m:r>
                    </m:oMath>
                  </m:oMathPara>
                </a14:m>
                <a:endParaRPr lang="en-US" sz="3000" dirty="0"/>
              </a:p>
            </p:txBody>
          </p:sp>
        </mc:Choice>
        <mc:Fallback xmlns="">
          <p:sp>
            <p:nvSpPr>
              <p:cNvPr id="7" name="TextBox 6">
                <a:extLst>
                  <a:ext uri="{FF2B5EF4-FFF2-40B4-BE49-F238E27FC236}">
                    <a16:creationId xmlns:a16="http://schemas.microsoft.com/office/drawing/2014/main" id="{D899C609-3F86-B1AE-F935-606F18EC198D}"/>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13138397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575009E8-6908-3173-E149-E570A1E45B43}"/>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9CE0B2-A979-2766-BEAC-7DA060794902}"/>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8D3B9B-FB36-8311-542B-9E0847048826}"/>
              </a:ext>
            </a:extLst>
          </p:cNvPr>
          <p:cNvSpPr txBox="1"/>
          <p:nvPr/>
        </p:nvSpPr>
        <p:spPr>
          <a:xfrm>
            <a:off x="5512338" y="6013596"/>
            <a:ext cx="6679662" cy="892552"/>
          </a:xfrm>
          <a:prstGeom prst="rect">
            <a:avLst/>
          </a:prstGeom>
          <a:noFill/>
        </p:spPr>
        <p:txBody>
          <a:bodyPr wrap="square">
            <a:spAutoFit/>
          </a:bodyPr>
          <a:lstStyle/>
          <a:p>
            <a:pPr algn="ctr"/>
            <a:r>
              <a:rPr lang="en-US" sz="2600" b="1" dirty="0">
                <a:solidFill>
                  <a:srgbClr val="C00000"/>
                </a:solidFill>
                <a:latin typeface="Helvetica" pitchFamily="2" charset="0"/>
              </a:rPr>
              <a:t>Stability</a:t>
            </a:r>
            <a:r>
              <a:rPr lang="en-US" sz="2600" dirty="0">
                <a:latin typeface="Helvetica" pitchFamily="2" charset="0"/>
              </a:rPr>
              <a:t>: If the population is perturbed, will it return to equilibrium?</a:t>
            </a:r>
            <a:endParaRPr lang="en-US" sz="2600" dirty="0">
              <a:effectLst/>
              <a:latin typeface="Helvetica" pitchFamily="2" charset="0"/>
            </a:endParaRPr>
          </a:p>
        </p:txBody>
      </p:sp>
      <p:cxnSp>
        <p:nvCxnSpPr>
          <p:cNvPr id="7" name="Straight Arrow Connector 6">
            <a:extLst>
              <a:ext uri="{FF2B5EF4-FFF2-40B4-BE49-F238E27FC236}">
                <a16:creationId xmlns:a16="http://schemas.microsoft.com/office/drawing/2014/main" id="{10B61E5A-D592-DB29-C93B-CE8E83030178}"/>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29E573-5D06-DCEF-3629-5485BA7DE1E4}"/>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D3DDAF-14BA-3840-B3E2-839D3AE258D1}"/>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9" name="TextBox 18">
                <a:extLst>
                  <a:ext uri="{FF2B5EF4-FFF2-40B4-BE49-F238E27FC236}">
                    <a16:creationId xmlns:a16="http://schemas.microsoft.com/office/drawing/2014/main" id="{80D3DDAF-14BA-3840-B3E2-839D3AE258D1}"/>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9139516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15" name="Picture 4" descr="St Kilda Soay sheep study reaches 30th anniversary - BBC News">
            <a:extLst>
              <a:ext uri="{FF2B5EF4-FFF2-40B4-BE49-F238E27FC236}">
                <a16:creationId xmlns:a16="http://schemas.microsoft.com/office/drawing/2014/main" id="{8CFC87C3-86E0-9B3D-BA83-54F388C1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5449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8719645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
        <p:nvSpPr>
          <p:cNvPr id="13" name="TextBox 12">
            <a:extLst>
              <a:ext uri="{FF2B5EF4-FFF2-40B4-BE49-F238E27FC236}">
                <a16:creationId xmlns:a16="http://schemas.microsoft.com/office/drawing/2014/main" id="{0C1A48BF-247A-BF87-B4F0-0732A6C23EC9}"/>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spTree>
    <p:extLst>
      <p:ext uri="{BB962C8B-B14F-4D97-AF65-F5344CB8AC3E}">
        <p14:creationId xmlns:p14="http://schemas.microsoft.com/office/powerpoint/2010/main" val="2113194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272F89BB-9448-4F42-2D1B-A5B89186902B}"/>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pic>
        <p:nvPicPr>
          <p:cNvPr id="47106" name="Picture 2" descr="Orange Worldwide Catches">
            <a:extLst>
              <a:ext uri="{FF2B5EF4-FFF2-40B4-BE49-F238E27FC236}">
                <a16:creationId xmlns:a16="http://schemas.microsoft.com/office/drawing/2014/main" id="{83242134-6F97-3BDC-38F5-519C0A78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4" y="1638249"/>
            <a:ext cx="6277560" cy="4757729"/>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Orange Roughy - Good Fish Bad Fish">
            <a:extLst>
              <a:ext uri="{FF2B5EF4-FFF2-40B4-BE49-F238E27FC236}">
                <a16:creationId xmlns:a16="http://schemas.microsoft.com/office/drawing/2014/main" id="{B508571E-8141-0D23-5708-DAD57FA4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144" y="1856583"/>
            <a:ext cx="5185272" cy="21605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C6B09DE-BB42-A8DE-DB92-4890962D08BA}"/>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33910377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157265" y="306759"/>
            <a:ext cx="12003932" cy="1325563"/>
          </a:xfrm>
        </p:spPr>
        <p:txBody>
          <a:bodyPr>
            <a:normAutofit/>
          </a:bodyPr>
          <a:lstStyle/>
          <a:p>
            <a:pPr algn="ctr"/>
            <a:r>
              <a:rPr lang="en-US" sz="3500" dirty="0"/>
              <a:t>Logistic growth still does not describe human populations well.</a:t>
            </a:r>
          </a:p>
        </p:txBody>
      </p:sp>
      <p:pic>
        <p:nvPicPr>
          <p:cNvPr id="18" name="Picture 17">
            <a:extLst>
              <a:ext uri="{FF2B5EF4-FFF2-40B4-BE49-F238E27FC236}">
                <a16:creationId xmlns:a16="http://schemas.microsoft.com/office/drawing/2014/main" id="{2C07BCFF-7004-EE37-3C58-9E34B07FF613}"/>
              </a:ext>
            </a:extLst>
          </p:cNvPr>
          <p:cNvPicPr>
            <a:picLocks noChangeAspect="1"/>
          </p:cNvPicPr>
          <p:nvPr/>
        </p:nvPicPr>
        <p:blipFill>
          <a:blip r:embed="rId3"/>
          <a:stretch>
            <a:fillRect/>
          </a:stretch>
        </p:blipFill>
        <p:spPr>
          <a:xfrm>
            <a:off x="6311133" y="1476682"/>
            <a:ext cx="5850064" cy="4389200"/>
          </a:xfrm>
          <a:prstGeom prst="rect">
            <a:avLst/>
          </a:prstGeom>
        </p:spPr>
      </p:pic>
      <p:pic>
        <p:nvPicPr>
          <p:cNvPr id="20" name="Picture 19">
            <a:extLst>
              <a:ext uri="{FF2B5EF4-FFF2-40B4-BE49-F238E27FC236}">
                <a16:creationId xmlns:a16="http://schemas.microsoft.com/office/drawing/2014/main" id="{BB172172-08AD-A6AF-5FF2-557574E37492}"/>
              </a:ext>
            </a:extLst>
          </p:cNvPr>
          <p:cNvPicPr>
            <a:picLocks noChangeAspect="1"/>
          </p:cNvPicPr>
          <p:nvPr/>
        </p:nvPicPr>
        <p:blipFill>
          <a:blip r:embed="rId4"/>
          <a:stretch>
            <a:fillRect/>
          </a:stretch>
        </p:blipFill>
        <p:spPr>
          <a:xfrm>
            <a:off x="157265" y="1420238"/>
            <a:ext cx="6132735" cy="4601284"/>
          </a:xfrm>
          <a:prstGeom prst="rect">
            <a:avLst/>
          </a:prstGeom>
        </p:spPr>
      </p:pic>
      <p:sp>
        <p:nvSpPr>
          <p:cNvPr id="21" name="TextBox 20">
            <a:extLst>
              <a:ext uri="{FF2B5EF4-FFF2-40B4-BE49-F238E27FC236}">
                <a16:creationId xmlns:a16="http://schemas.microsoft.com/office/drawing/2014/main" id="{C65AE123-1EA6-E0A1-37B5-74BE5B0A9ACD}"/>
              </a:ext>
            </a:extLst>
          </p:cNvPr>
          <p:cNvSpPr txBox="1"/>
          <p:nvPr/>
        </p:nvSpPr>
        <p:spPr>
          <a:xfrm>
            <a:off x="3923627" y="1552577"/>
            <a:ext cx="4176409" cy="338554"/>
          </a:xfrm>
          <a:prstGeom prst="rect">
            <a:avLst/>
          </a:prstGeom>
          <a:noFill/>
        </p:spPr>
        <p:txBody>
          <a:bodyPr wrap="square">
            <a:spAutoFit/>
          </a:bodyPr>
          <a:lstStyle/>
          <a:p>
            <a:r>
              <a:rPr lang="en-US" sz="1600" dirty="0">
                <a:effectLst/>
                <a:latin typeface="Helvetica" pitchFamily="2" charset="0"/>
              </a:rPr>
              <a:t>K=302,000,000</a:t>
            </a:r>
          </a:p>
        </p:txBody>
      </p:sp>
      <p:sp>
        <p:nvSpPr>
          <p:cNvPr id="22" name="TextBox 21">
            <a:extLst>
              <a:ext uri="{FF2B5EF4-FFF2-40B4-BE49-F238E27FC236}">
                <a16:creationId xmlns:a16="http://schemas.microsoft.com/office/drawing/2014/main" id="{51B1F6CA-DC0C-826E-5D69-F9CFBA3B5C48}"/>
              </a:ext>
            </a:extLst>
          </p:cNvPr>
          <p:cNvSpPr txBox="1"/>
          <p:nvPr/>
        </p:nvSpPr>
        <p:spPr>
          <a:xfrm>
            <a:off x="10198807" y="1554502"/>
            <a:ext cx="4176409" cy="338554"/>
          </a:xfrm>
          <a:prstGeom prst="rect">
            <a:avLst/>
          </a:prstGeom>
          <a:noFill/>
        </p:spPr>
        <p:txBody>
          <a:bodyPr wrap="square">
            <a:spAutoFit/>
          </a:bodyPr>
          <a:lstStyle/>
          <a:p>
            <a:r>
              <a:rPr lang="en-US" sz="1600" dirty="0">
                <a:effectLst/>
                <a:latin typeface="Helvetica" pitchFamily="2" charset="0"/>
              </a:rPr>
              <a:t>K=28,000,000</a:t>
            </a:r>
          </a:p>
        </p:txBody>
      </p:sp>
    </p:spTree>
    <p:extLst>
      <p:ext uri="{BB962C8B-B14F-4D97-AF65-F5344CB8AC3E}">
        <p14:creationId xmlns:p14="http://schemas.microsoft.com/office/powerpoint/2010/main" val="2257793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6" name="Picture 5">
            <a:extLst>
              <a:ext uri="{FF2B5EF4-FFF2-40B4-BE49-F238E27FC236}">
                <a16:creationId xmlns:a16="http://schemas.microsoft.com/office/drawing/2014/main" id="{FCAF7A29-65A5-EFC3-2DE1-43552CD3A519}"/>
              </a:ext>
            </a:extLst>
          </p:cNvPr>
          <p:cNvPicPr>
            <a:picLocks noChangeAspect="1"/>
          </p:cNvPicPr>
          <p:nvPr/>
        </p:nvPicPr>
        <p:blipFill>
          <a:blip r:embed="rId3"/>
          <a:stretch>
            <a:fillRect/>
          </a:stretch>
        </p:blipFill>
        <p:spPr>
          <a:xfrm>
            <a:off x="4441559" y="2572965"/>
            <a:ext cx="2992065" cy="3645595"/>
          </a:xfrm>
          <a:prstGeom prst="rect">
            <a:avLst/>
          </a:prstGeom>
        </p:spPr>
      </p:pic>
    </p:spTree>
    <p:extLst>
      <p:ext uri="{BB962C8B-B14F-4D97-AF65-F5344CB8AC3E}">
        <p14:creationId xmlns:p14="http://schemas.microsoft.com/office/powerpoint/2010/main" val="78771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3" name="Picture 2">
            <a:extLst>
              <a:ext uri="{FF2B5EF4-FFF2-40B4-BE49-F238E27FC236}">
                <a16:creationId xmlns:a16="http://schemas.microsoft.com/office/drawing/2014/main" id="{E49CE5F1-5520-DBBD-CA79-54B7B400DECC}"/>
              </a:ext>
            </a:extLst>
          </p:cNvPr>
          <p:cNvPicPr>
            <a:picLocks noChangeAspect="1"/>
          </p:cNvPicPr>
          <p:nvPr/>
        </p:nvPicPr>
        <p:blipFill>
          <a:blip r:embed="rId3"/>
          <a:stretch>
            <a:fillRect/>
          </a:stretch>
        </p:blipFill>
        <p:spPr>
          <a:xfrm>
            <a:off x="4838181" y="2559555"/>
            <a:ext cx="2515638" cy="3667445"/>
          </a:xfrm>
          <a:prstGeom prst="rect">
            <a:avLst/>
          </a:prstGeom>
        </p:spPr>
      </p:pic>
      <p:sp>
        <p:nvSpPr>
          <p:cNvPr id="5" name="TextBox 4">
            <a:extLst>
              <a:ext uri="{FF2B5EF4-FFF2-40B4-BE49-F238E27FC236}">
                <a16:creationId xmlns:a16="http://schemas.microsoft.com/office/drawing/2014/main" id="{154D4239-2A2C-0008-C6D0-6223D58F81A3}"/>
              </a:ext>
            </a:extLst>
          </p:cNvPr>
          <p:cNvSpPr txBox="1"/>
          <p:nvPr/>
        </p:nvSpPr>
        <p:spPr>
          <a:xfrm>
            <a:off x="8758389" y="2827667"/>
            <a:ext cx="3968885"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400" b="0" i="1" dirty="0">
                <a:solidFill>
                  <a:srgbClr val="202122"/>
                </a:solidFill>
                <a:effectLst/>
              </a:rPr>
              <a:t>   oikos</a:t>
            </a:r>
            <a:r>
              <a:rPr lang="en-US" sz="3400" b="0" i="0" dirty="0">
                <a:solidFill>
                  <a:srgbClr val="202122"/>
                </a:solidFill>
                <a:effectLst/>
              </a:rPr>
              <a:t> = 'house’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400" dirty="0">
                <a:solidFill>
                  <a:srgbClr val="202122"/>
                </a:solidFill>
              </a:rPr>
              <a:t>+ </a:t>
            </a:r>
            <a:r>
              <a:rPr lang="en-US" sz="3400" b="0" i="1" dirty="0">
                <a:solidFill>
                  <a:srgbClr val="202122"/>
                </a:solidFill>
                <a:effectLst/>
              </a:rPr>
              <a:t>logia</a:t>
            </a:r>
            <a:r>
              <a:rPr lang="en-US" sz="3400" b="0" i="0" dirty="0">
                <a:solidFill>
                  <a:srgbClr val="202122"/>
                </a:solidFill>
                <a:effectLst/>
              </a:rPr>
              <a:t> = ‘study of'</a:t>
            </a:r>
            <a:endParaRPr lang="en-US" sz="3400" dirty="0"/>
          </a:p>
        </p:txBody>
      </p:sp>
      <p:sp>
        <p:nvSpPr>
          <p:cNvPr id="7" name="Content Placeholder 2">
            <a:extLst>
              <a:ext uri="{FF2B5EF4-FFF2-40B4-BE49-F238E27FC236}">
                <a16:creationId xmlns:a16="http://schemas.microsoft.com/office/drawing/2014/main" id="{864A918A-A57C-E7D9-6DFB-6640FB57B7FD}"/>
              </a:ext>
            </a:extLst>
          </p:cNvPr>
          <p:cNvSpPr txBox="1">
            <a:spLocks/>
          </p:cNvSpPr>
          <p:nvPr/>
        </p:nvSpPr>
        <p:spPr>
          <a:xfrm>
            <a:off x="7353819" y="4207006"/>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ecology</a:t>
            </a:r>
          </a:p>
        </p:txBody>
      </p:sp>
      <p:sp>
        <p:nvSpPr>
          <p:cNvPr id="8" name="TextBox 7">
            <a:extLst>
              <a:ext uri="{FF2B5EF4-FFF2-40B4-BE49-F238E27FC236}">
                <a16:creationId xmlns:a16="http://schemas.microsoft.com/office/drawing/2014/main" id="{F9FF7918-C7B5-1CF9-C94B-31CE8ABDADE5}"/>
              </a:ext>
            </a:extLst>
          </p:cNvPr>
          <p:cNvSpPr txBox="1"/>
          <p:nvPr/>
        </p:nvSpPr>
        <p:spPr>
          <a:xfrm>
            <a:off x="8500440" y="5094540"/>
            <a:ext cx="343361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202122"/>
                </a:solidFill>
                <a:effectLst/>
              </a:rPr>
              <a:t>- 1866 Ernst Haeckel</a:t>
            </a:r>
            <a:endParaRPr lang="en-US" sz="2800" dirty="0"/>
          </a:p>
        </p:txBody>
      </p:sp>
    </p:spTree>
    <p:extLst>
      <p:ext uri="{BB962C8B-B14F-4D97-AF65-F5344CB8AC3E}">
        <p14:creationId xmlns:p14="http://schemas.microsoft.com/office/powerpoint/2010/main" val="378837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5CC0-BE27-E24D-BE6D-E4E60E5AB507}"/>
              </a:ext>
            </a:extLst>
          </p:cNvPr>
          <p:cNvSpPr>
            <a:spLocks noGrp="1"/>
          </p:cNvSpPr>
          <p:nvPr>
            <p:ph type="title"/>
          </p:nvPr>
        </p:nvSpPr>
        <p:spPr>
          <a:xfrm>
            <a:off x="508770" y="1917566"/>
            <a:ext cx="4204200"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9" name="Content Placeholder 8">
            <a:extLst>
              <a:ext uri="{FF2B5EF4-FFF2-40B4-BE49-F238E27FC236}">
                <a16:creationId xmlns:a16="http://schemas.microsoft.com/office/drawing/2014/main" id="{6E1E3B54-B95E-42CF-A550-74E9704120BF}"/>
              </a:ext>
            </a:extLst>
          </p:cNvPr>
          <p:cNvSpPr>
            <a:spLocks noGrp="1"/>
          </p:cNvSpPr>
          <p:nvPr>
            <p:ph idx="1"/>
          </p:nvPr>
        </p:nvSpPr>
        <p:spPr>
          <a:xfrm>
            <a:off x="508770" y="3653037"/>
            <a:ext cx="3847168" cy="629123"/>
          </a:xfrm>
        </p:spPr>
        <p:txBody>
          <a:bodyPr vert="horz" lIns="91440" tIns="45720" rIns="91440" bIns="45720" rtlCol="0" anchor="b">
            <a:normAutofit lnSpcReduction="10000"/>
          </a:bodyPr>
          <a:lstStyle/>
          <a:p>
            <a:pPr marL="0" indent="0">
              <a:buNone/>
            </a:pPr>
            <a:r>
              <a:rPr lang="en-US" sz="1600" dirty="0">
                <a:solidFill>
                  <a:srgbClr val="000000"/>
                </a:solidFill>
              </a:rPr>
              <a:t>-John Steinbeck</a:t>
            </a:r>
          </a:p>
          <a:p>
            <a:pPr marL="0" indent="0">
              <a:buNone/>
            </a:pPr>
            <a:r>
              <a:rPr lang="en-US" sz="1600" i="1" dirty="0">
                <a:solidFill>
                  <a:srgbClr val="000000"/>
                </a:solidFill>
              </a:rPr>
              <a:t>The Log from the Sea of Cortez </a:t>
            </a:r>
            <a:r>
              <a:rPr lang="en-US" sz="1600" dirty="0">
                <a:solidFill>
                  <a:srgbClr val="000000"/>
                </a:solidFill>
              </a:rPr>
              <a:t>(1941)</a:t>
            </a:r>
          </a:p>
        </p:txBody>
      </p:sp>
      <p:pic>
        <p:nvPicPr>
          <p:cNvPr id="3" name="Picture 6">
            <a:extLst>
              <a:ext uri="{FF2B5EF4-FFF2-40B4-BE49-F238E27FC236}">
                <a16:creationId xmlns:a16="http://schemas.microsoft.com/office/drawing/2014/main" id="{E0E35E4D-7A3D-2E9E-D4B8-C4A025AE4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252" y="1098756"/>
            <a:ext cx="6558511" cy="466048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3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3" name="Title 1">
            <a:extLst>
              <a:ext uri="{FF2B5EF4-FFF2-40B4-BE49-F238E27FC236}">
                <a16:creationId xmlns:a16="http://schemas.microsoft.com/office/drawing/2014/main" id="{F3760102-6E97-C604-F945-C2875E479640}"/>
              </a:ext>
            </a:extLst>
          </p:cNvPr>
          <p:cNvSpPr>
            <a:spLocks noGrp="1"/>
          </p:cNvSpPr>
          <p:nvPr>
            <p:ph type="title"/>
          </p:nvPr>
        </p:nvSpPr>
        <p:spPr>
          <a:xfrm>
            <a:off x="3832129" y="4371557"/>
            <a:ext cx="4657313" cy="972836"/>
          </a:xfrm>
        </p:spPr>
        <p:txBody>
          <a:bodyPr vert="horz" lIns="91440" tIns="45720" rIns="91440" bIns="45720" rtlCol="0" anchor="t">
            <a:noAutofit/>
          </a:bodyPr>
          <a:lstStyle/>
          <a:p>
            <a:pPr algn="ctr"/>
            <a:r>
              <a:rPr lang="en-US" sz="3400" dirty="0">
                <a:solidFill>
                  <a:srgbClr val="000000"/>
                </a:solidFill>
                <a:latin typeface="+mn-lt"/>
              </a:rPr>
              <a:t>As a science, ecology uses </a:t>
            </a:r>
            <a:r>
              <a:rPr lang="en-US" sz="3400" b="1" dirty="0">
                <a:solidFill>
                  <a:srgbClr val="C00000"/>
                </a:solidFill>
                <a:latin typeface="+mn-lt"/>
              </a:rPr>
              <a:t>models</a:t>
            </a:r>
            <a:r>
              <a:rPr lang="en-US" sz="3400" dirty="0">
                <a:solidFill>
                  <a:srgbClr val="000000"/>
                </a:solidFill>
                <a:latin typeface="+mn-lt"/>
              </a:rPr>
              <a:t> to formalize  general </a:t>
            </a:r>
            <a:r>
              <a:rPr lang="en-US" sz="3400" b="1" dirty="0">
                <a:solidFill>
                  <a:srgbClr val="C00000"/>
                </a:solidFill>
                <a:latin typeface="+mn-lt"/>
              </a:rPr>
              <a:t>laws and principles </a:t>
            </a:r>
            <a:r>
              <a:rPr lang="en-US" sz="3400" dirty="0">
                <a:solidFill>
                  <a:srgbClr val="000000"/>
                </a:solidFill>
                <a:latin typeface="+mn-lt"/>
              </a:rPr>
              <a:t>describing the natural world.</a:t>
            </a:r>
          </a:p>
        </p:txBody>
      </p:sp>
      <p:pic>
        <p:nvPicPr>
          <p:cNvPr id="4" name="Picture 3">
            <a:extLst>
              <a:ext uri="{FF2B5EF4-FFF2-40B4-BE49-F238E27FC236}">
                <a16:creationId xmlns:a16="http://schemas.microsoft.com/office/drawing/2014/main" id="{050B1E87-19FA-647E-C503-C2DEDF4716B7}"/>
              </a:ext>
            </a:extLst>
          </p:cNvPr>
          <p:cNvPicPr>
            <a:picLocks noChangeAspect="1"/>
          </p:cNvPicPr>
          <p:nvPr/>
        </p:nvPicPr>
        <p:blipFill rotWithShape="1">
          <a:blip r:embed="rId3"/>
          <a:srcRect l="20301" r="21229" b="-1"/>
          <a:stretch/>
        </p:blipFill>
        <p:spPr>
          <a:xfrm>
            <a:off x="244694" y="1034489"/>
            <a:ext cx="3587435" cy="5445346"/>
          </a:xfrm>
          <a:prstGeom prst="ellipse">
            <a:avLst/>
          </a:prstGeom>
        </p:spPr>
      </p:pic>
      <p:pic>
        <p:nvPicPr>
          <p:cNvPr id="5" name="Picture 6">
            <a:extLst>
              <a:ext uri="{FF2B5EF4-FFF2-40B4-BE49-F238E27FC236}">
                <a16:creationId xmlns:a16="http://schemas.microsoft.com/office/drawing/2014/main" id="{8805D98F-4E7A-9BBA-C174-A0CA4058A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98" y="1954161"/>
            <a:ext cx="4435440" cy="29496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6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Tree>
    <p:extLst>
      <p:ext uri="{BB962C8B-B14F-4D97-AF65-F5344CB8AC3E}">
        <p14:creationId xmlns:p14="http://schemas.microsoft.com/office/powerpoint/2010/main" val="393343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
        <p:nvSpPr>
          <p:cNvPr id="3" name="Content Placeholder 2">
            <a:extLst>
              <a:ext uri="{FF2B5EF4-FFF2-40B4-BE49-F238E27FC236}">
                <a16:creationId xmlns:a16="http://schemas.microsoft.com/office/drawing/2014/main" id="{6B7AD4AF-EE64-ED53-C165-0A3F6DC0DB89}"/>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392708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60171"/>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291503"/>
            <a:ext cx="2235568" cy="1885605"/>
          </a:xfrm>
          <a:prstGeom prst="rect">
            <a:avLst/>
          </a:prstGeom>
        </p:spPr>
      </p:pic>
      <p:sp>
        <p:nvSpPr>
          <p:cNvPr id="10" name="TextBox 9"/>
          <p:cNvSpPr txBox="1"/>
          <p:nvPr/>
        </p:nvSpPr>
        <p:spPr>
          <a:xfrm>
            <a:off x="2141381" y="1506022"/>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11996"/>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86655"/>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39597"/>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29598"/>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69636"/>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09503"/>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68775"/>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11996"/>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64474"/>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2974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Tree>
    <p:extLst>
      <p:ext uri="{BB962C8B-B14F-4D97-AF65-F5344CB8AC3E}">
        <p14:creationId xmlns:p14="http://schemas.microsoft.com/office/powerpoint/2010/main" val="94555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Tree>
    <p:extLst>
      <p:ext uri="{BB962C8B-B14F-4D97-AF65-F5344CB8AC3E}">
        <p14:creationId xmlns:p14="http://schemas.microsoft.com/office/powerpoint/2010/main" val="1600216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4" name="Content Placeholder 2">
            <a:extLst>
              <a:ext uri="{FF2B5EF4-FFF2-40B4-BE49-F238E27FC236}">
                <a16:creationId xmlns:a16="http://schemas.microsoft.com/office/drawing/2014/main" id="{B1A6C128-AC3E-893F-752C-059795832BB1}"/>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Tree>
    <p:extLst>
      <p:ext uri="{BB962C8B-B14F-4D97-AF65-F5344CB8AC3E}">
        <p14:creationId xmlns:p14="http://schemas.microsoft.com/office/powerpoint/2010/main" val="134742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10745821" y="92750"/>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cxnSp>
        <p:nvCxnSpPr>
          <p:cNvPr id="18" name="Straight Arrow Connector 17">
            <a:extLst>
              <a:ext uri="{FF2B5EF4-FFF2-40B4-BE49-F238E27FC236}">
                <a16:creationId xmlns:a16="http://schemas.microsoft.com/office/drawing/2014/main" id="{4E842565-EA8E-B98C-E777-2C9B96F81D8C}"/>
              </a:ext>
            </a:extLst>
          </p:cNvPr>
          <p:cNvCxnSpPr>
            <a:cxnSpLocks/>
          </p:cNvCxnSpPr>
          <p:nvPr/>
        </p:nvCxnSpPr>
        <p:spPr>
          <a:xfrm flipH="1" flipV="1">
            <a:off x="5822000" y="3073940"/>
            <a:ext cx="548002" cy="3550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7C2F1F-595C-7055-9C5E-42E214B25B32}"/>
              </a:ext>
            </a:extLst>
          </p:cNvPr>
          <p:cNvSpPr txBox="1"/>
          <p:nvPr/>
        </p:nvSpPr>
        <p:spPr>
          <a:xfrm>
            <a:off x="6467044" y="2628780"/>
            <a:ext cx="4572217" cy="2462213"/>
          </a:xfrm>
          <a:prstGeom prst="rect">
            <a:avLst/>
          </a:prstGeom>
          <a:noFill/>
        </p:spPr>
        <p:txBody>
          <a:bodyPr wrap="square">
            <a:spAutoFit/>
          </a:bodyPr>
          <a:lstStyle/>
          <a:p>
            <a:r>
              <a:rPr lang="en-US" sz="2200" dirty="0">
                <a:effectLst/>
                <a:latin typeface="Helvetica" pitchFamily="2" charset="0"/>
              </a:rPr>
              <a:t>Models produce ‘simulated data’ that is compared against the observed data.</a:t>
            </a:r>
          </a:p>
          <a:p>
            <a:endParaRPr lang="en-US" sz="2200" dirty="0">
              <a:latin typeface="Helvetica" pitchFamily="2" charset="0"/>
            </a:endParaRPr>
          </a:p>
          <a:p>
            <a:r>
              <a:rPr lang="en-US" sz="2200" dirty="0">
                <a:effectLst/>
                <a:latin typeface="Helvetica" pitchFamily="2" charset="0"/>
              </a:rPr>
              <a:t>The process of adjusting the model to more closely match the data is called ‘model fitting.’</a:t>
            </a:r>
            <a:endParaRPr lang="en-US" dirty="0">
              <a:effectLst/>
              <a:latin typeface="Helvetica" pitchFamily="2" charset="0"/>
            </a:endParaRPr>
          </a:p>
        </p:txBody>
      </p:sp>
      <p:cxnSp>
        <p:nvCxnSpPr>
          <p:cNvPr id="24" name="Straight Arrow Connector 23">
            <a:extLst>
              <a:ext uri="{FF2B5EF4-FFF2-40B4-BE49-F238E27FC236}">
                <a16:creationId xmlns:a16="http://schemas.microsoft.com/office/drawing/2014/main" id="{D2EC65F3-F7FD-34EB-AB47-72282FADE8B6}"/>
              </a:ext>
            </a:extLst>
          </p:cNvPr>
          <p:cNvCxnSpPr>
            <a:cxnSpLocks/>
          </p:cNvCxnSpPr>
          <p:nvPr/>
        </p:nvCxnSpPr>
        <p:spPr>
          <a:xfrm flipH="1">
            <a:off x="5710128" y="3859887"/>
            <a:ext cx="659874" cy="4528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967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93C2B01-F75F-4973-0270-71750A215D39}"/>
              </a:ext>
            </a:extLst>
          </p:cNvPr>
          <p:cNvSpPr txBox="1">
            <a:spLocks/>
          </p:cNvSpPr>
          <p:nvPr/>
        </p:nvSpPr>
        <p:spPr>
          <a:xfrm>
            <a:off x="9566935" y="6297450"/>
            <a:ext cx="1400783" cy="544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predict</a:t>
            </a:r>
          </a:p>
        </p:txBody>
      </p:sp>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pic>
        <p:nvPicPr>
          <p:cNvPr id="13314" name="Picture 2" descr="Global surface temperature forecast from climate change model experiments from 16 groups (11 countries) and 23 models collected at PCMDI (over 31 terabytes of model data). Committed warming averages 0.1°C per decade for the first two decades of the 21st century; across all scenarios, the average warming is 0.2°C per decade for that time period (recent observed trend 0.2°C per decade). Source: IPCC (2007) Ch. 10, Fig. 10.4, TS-32; after Feddema (2008). ">
            <a:extLst>
              <a:ext uri="{FF2B5EF4-FFF2-40B4-BE49-F238E27FC236}">
                <a16:creationId xmlns:a16="http://schemas.microsoft.com/office/drawing/2014/main" id="{73053011-94B1-5042-2AA8-55ECA9DE6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1012"/>
            <a:ext cx="5754283" cy="3950811"/>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e 14">
            <a:extLst>
              <a:ext uri="{FF2B5EF4-FFF2-40B4-BE49-F238E27FC236}">
                <a16:creationId xmlns:a16="http://schemas.microsoft.com/office/drawing/2014/main" id="{6C5D4486-B9B2-8A50-5070-2728101778A3}"/>
              </a:ext>
            </a:extLst>
          </p:cNvPr>
          <p:cNvSpPr/>
          <p:nvPr/>
        </p:nvSpPr>
        <p:spPr>
          <a:xfrm rot="5400000">
            <a:off x="9819855" y="4296206"/>
            <a:ext cx="544749" cy="351610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0" y="6449438"/>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
        <p:nvSpPr>
          <p:cNvPr id="5" name="TextBox 4">
            <a:extLst>
              <a:ext uri="{FF2B5EF4-FFF2-40B4-BE49-F238E27FC236}">
                <a16:creationId xmlns:a16="http://schemas.microsoft.com/office/drawing/2014/main" id="{39060FDF-0958-1A76-10DE-892B6290F704}"/>
              </a:ext>
            </a:extLst>
          </p:cNvPr>
          <p:cNvSpPr txBox="1"/>
          <p:nvPr/>
        </p:nvSpPr>
        <p:spPr>
          <a:xfrm>
            <a:off x="9577397" y="88507"/>
            <a:ext cx="2734985" cy="1785104"/>
          </a:xfrm>
          <a:prstGeom prst="rect">
            <a:avLst/>
          </a:prstGeom>
          <a:noFill/>
        </p:spPr>
        <p:txBody>
          <a:bodyPr wrap="square">
            <a:spAutoFit/>
          </a:bodyPr>
          <a:lstStyle/>
          <a:p>
            <a:r>
              <a:rPr lang="en-US" sz="2200" dirty="0">
                <a:effectLst/>
                <a:latin typeface="Helvetica" pitchFamily="2" charset="0"/>
              </a:rPr>
              <a:t>Fitted models can then be used to “predict” the future, under different conditions.</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BF56B9FE-D076-003C-DE42-B110A2033C16}"/>
              </a:ext>
            </a:extLst>
          </p:cNvPr>
          <p:cNvCxnSpPr>
            <a:cxnSpLocks/>
          </p:cNvCxnSpPr>
          <p:nvPr/>
        </p:nvCxnSpPr>
        <p:spPr>
          <a:xfrm flipH="1">
            <a:off x="9377464" y="1883672"/>
            <a:ext cx="466927" cy="429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815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762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sp>
        <p:nvSpPr>
          <p:cNvPr id="25" name="Content Placeholder 2">
            <a:extLst>
              <a:ext uri="{FF2B5EF4-FFF2-40B4-BE49-F238E27FC236}">
                <a16:creationId xmlns:a16="http://schemas.microsoft.com/office/drawing/2014/main" id="{A0435E2A-43E1-4153-2CCC-E991A30913CB}"/>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A626FE-6C1A-1C69-3EF6-4CC66A5B7360}"/>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26" name="Rectangle 25">
                <a:extLst>
                  <a:ext uri="{FF2B5EF4-FFF2-40B4-BE49-F238E27FC236}">
                    <a16:creationId xmlns:a16="http://schemas.microsoft.com/office/drawing/2014/main" id="{BFA626FE-6C1A-1C69-3EF6-4CC66A5B7360}"/>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3AD21F6D-2514-C26D-BDBB-0BC04F62ED8A}"/>
              </a:ext>
            </a:extLst>
          </p:cNvPr>
          <p:cNvGrpSpPr/>
          <p:nvPr/>
        </p:nvGrpSpPr>
        <p:grpSpPr>
          <a:xfrm>
            <a:off x="8371610" y="3953102"/>
            <a:ext cx="3753648" cy="2929639"/>
            <a:chOff x="7819950" y="2189309"/>
            <a:chExt cx="4239188" cy="3179391"/>
          </a:xfrm>
        </p:grpSpPr>
        <p:pic>
          <p:nvPicPr>
            <p:cNvPr id="28" name="Picture 27" descr="Chart, scatter chart&#10;&#10;Description automatically generated">
              <a:extLst>
                <a:ext uri="{FF2B5EF4-FFF2-40B4-BE49-F238E27FC236}">
                  <a16:creationId xmlns:a16="http://schemas.microsoft.com/office/drawing/2014/main" id="{B19E9038-F9D8-9403-C7D4-9171377917E4}"/>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0903838-7F52-6F5B-04C9-D8EC7FE1184C}"/>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29" name="Rectangle 28">
                  <a:extLst>
                    <a:ext uri="{FF2B5EF4-FFF2-40B4-BE49-F238E27FC236}">
                      <a16:creationId xmlns:a16="http://schemas.microsoft.com/office/drawing/2014/main" id="{80903838-7F52-6F5B-04C9-D8EC7FE1184C}"/>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DC0265EF-A190-1060-BDD0-9981E5AFB332}"/>
              </a:ext>
            </a:extLst>
          </p:cNvPr>
          <p:cNvGrpSpPr/>
          <p:nvPr/>
        </p:nvGrpSpPr>
        <p:grpSpPr>
          <a:xfrm>
            <a:off x="3820392" y="2453071"/>
            <a:ext cx="5100348" cy="2224739"/>
            <a:chOff x="2750278" y="2621253"/>
            <a:chExt cx="5100348" cy="2224739"/>
          </a:xfrm>
        </p:grpSpPr>
        <p:pic>
          <p:nvPicPr>
            <p:cNvPr id="31" name="Picture 30">
              <a:extLst>
                <a:ext uri="{FF2B5EF4-FFF2-40B4-BE49-F238E27FC236}">
                  <a16:creationId xmlns:a16="http://schemas.microsoft.com/office/drawing/2014/main" id="{0F519699-149A-D795-2BB5-81A6B52251CB}"/>
                </a:ext>
              </a:extLst>
            </p:cNvPr>
            <p:cNvPicPr>
              <a:picLocks noChangeAspect="1"/>
            </p:cNvPicPr>
            <p:nvPr/>
          </p:nvPicPr>
          <p:blipFill rotWithShape="1">
            <a:blip r:embed="rId6"/>
            <a:srcRect l="20301" r="21229" b="-1"/>
            <a:stretch/>
          </p:blipFill>
          <p:spPr>
            <a:xfrm>
              <a:off x="2750278" y="2627603"/>
              <a:ext cx="1916677" cy="2212039"/>
            </a:xfrm>
            <a:prstGeom prst="ellipse">
              <a:avLst/>
            </a:prstGeom>
          </p:spPr>
        </p:pic>
        <p:pic>
          <p:nvPicPr>
            <p:cNvPr id="32" name="Picture 6">
              <a:extLst>
                <a:ext uri="{FF2B5EF4-FFF2-40B4-BE49-F238E27FC236}">
                  <a16:creationId xmlns:a16="http://schemas.microsoft.com/office/drawing/2014/main" id="{5D5749AE-E63C-1C5B-A833-A84FA3586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33" name="Elbow Connector 32">
              <a:extLst>
                <a:ext uri="{FF2B5EF4-FFF2-40B4-BE49-F238E27FC236}">
                  <a16:creationId xmlns:a16="http://schemas.microsoft.com/office/drawing/2014/main" id="{44BC6626-C1EC-E478-881D-18D9F74FD798}"/>
                </a:ext>
              </a:extLst>
            </p:cNvPr>
            <p:cNvCxnSpPr>
              <a:cxnSpLocks/>
              <a:stCxn id="31" idx="4"/>
              <a:endCxn id="32"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8176909-C717-3EE0-C0AC-0F3565AA7189}"/>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882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9"/>
          <a:stretch>
            <a:fillRect/>
          </a:stretch>
        </p:blipFill>
        <p:spPr>
          <a:xfrm>
            <a:off x="171364" y="1528263"/>
            <a:ext cx="1791713" cy="1192038"/>
          </a:xfrm>
          <a:prstGeom prst="rect">
            <a:avLst/>
          </a:prstGeom>
        </p:spPr>
      </p:pic>
    </p:spTree>
    <p:extLst>
      <p:ext uri="{BB962C8B-B14F-4D97-AF65-F5344CB8AC3E}">
        <p14:creationId xmlns:p14="http://schemas.microsoft.com/office/powerpoint/2010/main" val="3305327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0AF58D-D094-AD08-6EE1-C5EE0A79CEDE}"/>
              </a:ext>
            </a:extLst>
          </p:cNvPr>
          <p:cNvSpPr/>
          <p:nvPr/>
        </p:nvSpPr>
        <p:spPr>
          <a:xfrm>
            <a:off x="116732" y="5596038"/>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CCE4448-F796-4CE6-FB11-9476E856EF88}"/>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8" name="Rectangle 7">
                <a:extLst>
                  <a:ext uri="{FF2B5EF4-FFF2-40B4-BE49-F238E27FC236}">
                    <a16:creationId xmlns:a16="http://schemas.microsoft.com/office/drawing/2014/main" id="{3CCE4448-F796-4CE6-FB11-9476E856EF88}"/>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B377A8A0-DD61-08D9-7FF6-B494A23003F6}"/>
              </a:ext>
            </a:extLst>
          </p:cNvPr>
          <p:cNvGrpSpPr/>
          <p:nvPr/>
        </p:nvGrpSpPr>
        <p:grpSpPr>
          <a:xfrm>
            <a:off x="8371610" y="3953102"/>
            <a:ext cx="3753648" cy="2929639"/>
            <a:chOff x="7819950" y="2189309"/>
            <a:chExt cx="4239188" cy="3179391"/>
          </a:xfrm>
        </p:grpSpPr>
        <p:pic>
          <p:nvPicPr>
            <p:cNvPr id="10" name="Picture 9" descr="Chart, scatter chart&#10;&#10;Description automatically generated">
              <a:extLst>
                <a:ext uri="{FF2B5EF4-FFF2-40B4-BE49-F238E27FC236}">
                  <a16:creationId xmlns:a16="http://schemas.microsoft.com/office/drawing/2014/main" id="{4CF823FC-79B6-D43C-ACB2-EB27AADE10A5}"/>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DB7D059-CDEE-8ACB-8614-F7988D454447}"/>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11" name="Rectangle 10">
                  <a:extLst>
                    <a:ext uri="{FF2B5EF4-FFF2-40B4-BE49-F238E27FC236}">
                      <a16:creationId xmlns:a16="http://schemas.microsoft.com/office/drawing/2014/main" id="{5DB7D059-CDEE-8ACB-8614-F7988D454447}"/>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6"/>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7"/>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8"/>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9"/>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10"/>
          <a:stretch>
            <a:fillRect/>
          </a:stretch>
        </p:blipFill>
        <p:spPr>
          <a:xfrm>
            <a:off x="171364" y="1528263"/>
            <a:ext cx="1791713" cy="1192038"/>
          </a:xfrm>
          <a:prstGeom prst="rect">
            <a:avLst/>
          </a:prstGeom>
        </p:spPr>
      </p:pic>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11"/>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7078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9E24E-4321-32E2-86AA-2463646A28D5}"/>
              </a:ext>
            </a:extLst>
          </p:cNvPr>
          <p:cNvSpPr>
            <a:spLocks noGrp="1"/>
          </p:cNvSpPr>
          <p:nvPr>
            <p:ph type="title"/>
          </p:nvPr>
        </p:nvSpPr>
        <p:spPr>
          <a:xfrm>
            <a:off x="838200" y="2572297"/>
            <a:ext cx="10515600" cy="1325563"/>
          </a:xfrm>
        </p:spPr>
        <p:txBody>
          <a:bodyPr>
            <a:normAutofit fontScale="90000"/>
          </a:bodyPr>
          <a:lstStyle/>
          <a:p>
            <a:pPr algn="ctr"/>
            <a:r>
              <a:rPr lang="en-US" dirty="0"/>
              <a:t>For future years, add some slides on what these compartmental diagrams mean and how they translate into equations.</a:t>
            </a:r>
          </a:p>
        </p:txBody>
      </p:sp>
    </p:spTree>
    <p:extLst>
      <p:ext uri="{BB962C8B-B14F-4D97-AF65-F5344CB8AC3E}">
        <p14:creationId xmlns:p14="http://schemas.microsoft.com/office/powerpoint/2010/main" val="3310514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8" name="Content Placeholder 2">
            <a:extLst>
              <a:ext uri="{FF2B5EF4-FFF2-40B4-BE49-F238E27FC236}">
                <a16:creationId xmlns:a16="http://schemas.microsoft.com/office/drawing/2014/main" id="{BC105528-5A80-2E10-546A-6D2D0DA486E3}"/>
              </a:ext>
            </a:extLst>
          </p:cNvPr>
          <p:cNvSpPr txBox="1">
            <a:spLocks/>
          </p:cNvSpPr>
          <p:nvPr/>
        </p:nvSpPr>
        <p:spPr>
          <a:xfrm>
            <a:off x="1549436" y="3646101"/>
            <a:ext cx="3735419"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dynamic</a:t>
            </a:r>
          </a:p>
          <a:p>
            <a:pPr marL="0" indent="0" algn="ctr">
              <a:buNone/>
            </a:pPr>
            <a:r>
              <a:rPr lang="en-US" sz="3400" i="1" dirty="0"/>
              <a:t>frequently changing</a:t>
            </a:r>
          </a:p>
        </p:txBody>
      </p:sp>
      <p:sp>
        <p:nvSpPr>
          <p:cNvPr id="9" name="Content Placeholder 2">
            <a:extLst>
              <a:ext uri="{FF2B5EF4-FFF2-40B4-BE49-F238E27FC236}">
                <a16:creationId xmlns:a16="http://schemas.microsoft.com/office/drawing/2014/main" id="{3FBB6A76-3211-A111-9897-0F2509714703}"/>
              </a:ext>
            </a:extLst>
          </p:cNvPr>
          <p:cNvSpPr txBox="1">
            <a:spLocks/>
          </p:cNvSpPr>
          <p:nvPr/>
        </p:nvSpPr>
        <p:spPr>
          <a:xfrm>
            <a:off x="6180309" y="3646101"/>
            <a:ext cx="4831401"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complex</a:t>
            </a:r>
          </a:p>
          <a:p>
            <a:pPr marL="0" indent="0" algn="ctr">
              <a:buNone/>
            </a:pPr>
            <a:r>
              <a:rPr lang="en-US" sz="3400" i="1" dirty="0"/>
              <a:t>many interacting parties</a:t>
            </a:r>
          </a:p>
        </p:txBody>
      </p:sp>
      <p:pic>
        <p:nvPicPr>
          <p:cNvPr id="10" name="Picture 6">
            <a:extLst>
              <a:ext uri="{FF2B5EF4-FFF2-40B4-BE49-F238E27FC236}">
                <a16:creationId xmlns:a16="http://schemas.microsoft.com/office/drawing/2014/main" id="{EDE7B41D-09D7-5CB8-7B14-FB13BB7D6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289" y="479714"/>
            <a:ext cx="3223358" cy="2804490"/>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1DCEAC0-119D-792C-76B2-2F0C6716A778}"/>
              </a:ext>
            </a:extLst>
          </p:cNvPr>
          <p:cNvPicPr>
            <a:picLocks noChangeAspect="1"/>
          </p:cNvPicPr>
          <p:nvPr/>
        </p:nvPicPr>
        <p:blipFill rotWithShape="1">
          <a:blip r:embed="rId4"/>
          <a:srcRect l="20301" r="21229" b="-1"/>
          <a:stretch/>
        </p:blipFill>
        <p:spPr>
          <a:xfrm>
            <a:off x="746452" y="508234"/>
            <a:ext cx="2405309" cy="2775970"/>
          </a:xfrm>
          <a:prstGeom prst="ellipse">
            <a:avLst/>
          </a:prstGeom>
        </p:spPr>
      </p:pic>
    </p:spTree>
    <p:extLst>
      <p:ext uri="{BB962C8B-B14F-4D97-AF65-F5344CB8AC3E}">
        <p14:creationId xmlns:p14="http://schemas.microsoft.com/office/powerpoint/2010/main" val="2563215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
        <p:nvSpPr>
          <p:cNvPr id="3" name="Rectangle 2">
            <a:extLst>
              <a:ext uri="{FF2B5EF4-FFF2-40B4-BE49-F238E27FC236}">
                <a16:creationId xmlns:a16="http://schemas.microsoft.com/office/drawing/2014/main" id="{83F621BC-88D3-CE62-955F-02D43F1C09C6}"/>
              </a:ext>
            </a:extLst>
          </p:cNvPr>
          <p:cNvSpPr/>
          <p:nvPr/>
        </p:nvSpPr>
        <p:spPr>
          <a:xfrm>
            <a:off x="2478504" y="1925053"/>
            <a:ext cx="7427496" cy="1503947"/>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8E3013-F53F-40BB-7F98-5B9C66C8794F}"/>
              </a:ext>
            </a:extLst>
          </p:cNvPr>
          <p:cNvSpPr/>
          <p:nvPr/>
        </p:nvSpPr>
        <p:spPr>
          <a:xfrm>
            <a:off x="2478505" y="3453064"/>
            <a:ext cx="4884822"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677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449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358318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25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15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71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1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649046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
        <p:nvSpPr>
          <p:cNvPr id="3" name="Rectangle 2">
            <a:extLst>
              <a:ext uri="{FF2B5EF4-FFF2-40B4-BE49-F238E27FC236}">
                <a16:creationId xmlns:a16="http://schemas.microsoft.com/office/drawing/2014/main" id="{83F621BC-88D3-CE62-955F-02D43F1C09C6}"/>
              </a:ext>
            </a:extLst>
          </p:cNvPr>
          <p:cNvSpPr/>
          <p:nvPr/>
        </p:nvSpPr>
        <p:spPr>
          <a:xfrm>
            <a:off x="2478504" y="1925053"/>
            <a:ext cx="7427496" cy="1503947"/>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8E3013-F53F-40BB-7F98-5B9C66C8794F}"/>
              </a:ext>
            </a:extLst>
          </p:cNvPr>
          <p:cNvSpPr/>
          <p:nvPr/>
        </p:nvSpPr>
        <p:spPr>
          <a:xfrm>
            <a:off x="2478505" y="3453064"/>
            <a:ext cx="4884822"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20AB68-0B0D-8181-52EE-88BF61450024}"/>
              </a:ext>
            </a:extLst>
          </p:cNvPr>
          <p:cNvSpPr/>
          <p:nvPr/>
        </p:nvSpPr>
        <p:spPr>
          <a:xfrm>
            <a:off x="7367337" y="3470951"/>
            <a:ext cx="2538663" cy="1096554"/>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450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05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714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FE4077-E893-3F5A-CC00-45347E21D60C}"/>
              </a:ext>
            </a:extLst>
          </p:cNvPr>
          <p:cNvSpPr/>
          <p:nvPr/>
        </p:nvSpPr>
        <p:spPr>
          <a:xfrm>
            <a:off x="4531581" y="3238238"/>
            <a:ext cx="2314355" cy="1096554"/>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4B2342-F155-1E62-8981-DAFC1B771442}"/>
              </a:ext>
            </a:extLst>
          </p:cNvPr>
          <p:cNvSpPr/>
          <p:nvPr/>
        </p:nvSpPr>
        <p:spPr>
          <a:xfrm>
            <a:off x="10418247" y="1867947"/>
            <a:ext cx="1773754" cy="838989"/>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66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72282" cy="4985335"/>
            <a:chOff x="3450251" y="-71016"/>
            <a:chExt cx="10308755"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101692" y="554212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FE4077-E893-3F5A-CC00-45347E21D60C}"/>
              </a:ext>
            </a:extLst>
          </p:cNvPr>
          <p:cNvSpPr/>
          <p:nvPr/>
        </p:nvSpPr>
        <p:spPr>
          <a:xfrm>
            <a:off x="2316156" y="4344181"/>
            <a:ext cx="4551548" cy="52345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4B2342-F155-1E62-8981-DAFC1B771442}"/>
              </a:ext>
            </a:extLst>
          </p:cNvPr>
          <p:cNvSpPr/>
          <p:nvPr/>
        </p:nvSpPr>
        <p:spPr>
          <a:xfrm>
            <a:off x="10669548" y="3828934"/>
            <a:ext cx="1408923" cy="838989"/>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781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72282" cy="4985335"/>
            <a:chOff x="3450251" y="-71016"/>
            <a:chExt cx="10308755"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101692" y="554212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FE4077-E893-3F5A-CC00-45347E21D60C}"/>
              </a:ext>
            </a:extLst>
          </p:cNvPr>
          <p:cNvSpPr/>
          <p:nvPr/>
        </p:nvSpPr>
        <p:spPr>
          <a:xfrm>
            <a:off x="2295073" y="4865634"/>
            <a:ext cx="4551548" cy="52345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4B2342-F155-1E62-8981-DAFC1B771442}"/>
              </a:ext>
            </a:extLst>
          </p:cNvPr>
          <p:cNvSpPr/>
          <p:nvPr/>
        </p:nvSpPr>
        <p:spPr>
          <a:xfrm>
            <a:off x="10669548" y="3828934"/>
            <a:ext cx="1408923" cy="838989"/>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318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72282" cy="4985335"/>
            <a:chOff x="3450251" y="-71016"/>
            <a:chExt cx="10308755"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101692" y="554212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FE4077-E893-3F5A-CC00-45347E21D60C}"/>
              </a:ext>
            </a:extLst>
          </p:cNvPr>
          <p:cNvSpPr/>
          <p:nvPr/>
        </p:nvSpPr>
        <p:spPr>
          <a:xfrm>
            <a:off x="2271915" y="5412449"/>
            <a:ext cx="4551548" cy="52345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4B2342-F155-1E62-8981-DAFC1B771442}"/>
              </a:ext>
            </a:extLst>
          </p:cNvPr>
          <p:cNvSpPr/>
          <p:nvPr/>
        </p:nvSpPr>
        <p:spPr>
          <a:xfrm>
            <a:off x="10938400" y="5051320"/>
            <a:ext cx="1253600" cy="6380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924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714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55148"/>
            <a:ext cx="10515600" cy="1325563"/>
          </a:xfrm>
        </p:spPr>
        <p:txBody>
          <a:bodyPr/>
          <a:lstStyle/>
          <a:p>
            <a:pPr algn="ctr"/>
            <a:r>
              <a:rPr lang="en-US" dirty="0"/>
              <a:t>Population Growth and Regulation</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FE4077-E893-3F5A-CC00-45347E21D60C}"/>
              </a:ext>
            </a:extLst>
          </p:cNvPr>
          <p:cNvSpPr/>
          <p:nvPr/>
        </p:nvSpPr>
        <p:spPr>
          <a:xfrm>
            <a:off x="4531581" y="3238238"/>
            <a:ext cx="2314355" cy="1096554"/>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4B2342-F155-1E62-8981-DAFC1B771442}"/>
              </a:ext>
            </a:extLst>
          </p:cNvPr>
          <p:cNvSpPr/>
          <p:nvPr/>
        </p:nvSpPr>
        <p:spPr>
          <a:xfrm>
            <a:off x="10418247" y="1867947"/>
            <a:ext cx="1773754" cy="838989"/>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65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Tree>
    <p:extLst>
      <p:ext uri="{BB962C8B-B14F-4D97-AF65-F5344CB8AC3E}">
        <p14:creationId xmlns:p14="http://schemas.microsoft.com/office/powerpoint/2010/main" val="3823783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3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
        <p:nvSpPr>
          <p:cNvPr id="3" name="Rectangle 2">
            <a:extLst>
              <a:ext uri="{FF2B5EF4-FFF2-40B4-BE49-F238E27FC236}">
                <a16:creationId xmlns:a16="http://schemas.microsoft.com/office/drawing/2014/main" id="{83F621BC-88D3-CE62-955F-02D43F1C09C6}"/>
              </a:ext>
            </a:extLst>
          </p:cNvPr>
          <p:cNvSpPr/>
          <p:nvPr/>
        </p:nvSpPr>
        <p:spPr>
          <a:xfrm>
            <a:off x="2478504" y="1925053"/>
            <a:ext cx="7427496" cy="1503947"/>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8E3013-F53F-40BB-7F98-5B9C66C8794F}"/>
              </a:ext>
            </a:extLst>
          </p:cNvPr>
          <p:cNvSpPr/>
          <p:nvPr/>
        </p:nvSpPr>
        <p:spPr>
          <a:xfrm>
            <a:off x="2478505" y="3453064"/>
            <a:ext cx="4884822"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20AB68-0B0D-8181-52EE-88BF61450024}"/>
              </a:ext>
            </a:extLst>
          </p:cNvPr>
          <p:cNvSpPr/>
          <p:nvPr/>
        </p:nvSpPr>
        <p:spPr>
          <a:xfrm>
            <a:off x="4824664" y="4608777"/>
            <a:ext cx="5081336"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916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D74D1C-179C-B568-EFE5-D8C58C81A7CD}"/>
              </a:ext>
            </a:extLst>
          </p:cNvPr>
          <p:cNvSpPr/>
          <p:nvPr/>
        </p:nvSpPr>
        <p:spPr>
          <a:xfrm>
            <a:off x="5369669" y="4085617"/>
            <a:ext cx="1614791" cy="233464"/>
          </a:xfrm>
          <a:prstGeom prst="rect">
            <a:avLst/>
          </a:prstGeom>
          <a:solidFill>
            <a:srgbClr val="FFFF00">
              <a:alpha val="397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5B9E71D-CE7E-2D2B-D1CE-595A11742449}"/>
              </a:ext>
            </a:extLst>
          </p:cNvPr>
          <p:cNvSpPr txBox="1">
            <a:spLocks/>
          </p:cNvSpPr>
          <p:nvPr/>
        </p:nvSpPr>
        <p:spPr>
          <a:xfrm>
            <a:off x="838200" y="48799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 protect populations from extinction</a:t>
            </a:r>
          </a:p>
          <a:p>
            <a:pPr marL="457200" indent="-457200">
              <a:buFontTx/>
              <a:buChar char="-"/>
            </a:pPr>
            <a:endParaRPr lang="en-US" sz="2800" dirty="0"/>
          </a:p>
        </p:txBody>
      </p:sp>
    </p:spTree>
    <p:extLst>
      <p:ext uri="{BB962C8B-B14F-4D97-AF65-F5344CB8AC3E}">
        <p14:creationId xmlns:p14="http://schemas.microsoft.com/office/powerpoint/2010/main" val="3096272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310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Title 1">
            <a:extLst>
              <a:ext uri="{FF2B5EF4-FFF2-40B4-BE49-F238E27FC236}">
                <a16:creationId xmlns:a16="http://schemas.microsoft.com/office/drawing/2014/main" id="{93BB5BC1-E763-9A60-7D47-03C29F6A6C0B}"/>
              </a:ext>
            </a:extLst>
          </p:cNvPr>
          <p:cNvSpPr txBox="1">
            <a:spLocks/>
          </p:cNvSpPr>
          <p:nvPr/>
        </p:nvSpPr>
        <p:spPr>
          <a:xfrm>
            <a:off x="7736732" y="5372130"/>
            <a:ext cx="44552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 forecast resource use</a:t>
            </a:r>
          </a:p>
          <a:p>
            <a:pPr marL="457200" indent="-457200">
              <a:buFont typeface="Arial" panose="020B0604020202020204" pitchFamily="34" charset="0"/>
              <a:buChar char="•"/>
            </a:pPr>
            <a:endParaRPr lang="en-US" sz="2800" dirty="0"/>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1584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088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48378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 understand past phenomena</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194791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48378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 understand past phenomena</a:t>
            </a:r>
          </a:p>
          <a:p>
            <a:pPr marL="457200" indent="-457200">
              <a:buFont typeface="Arial" panose="020B0604020202020204" pitchFamily="34" charset="0"/>
              <a:buChar char="•"/>
            </a:pPr>
            <a:endParaRPr lang="en-US" sz="2800" dirty="0"/>
          </a:p>
        </p:txBody>
      </p:sp>
      <p:sp>
        <p:nvSpPr>
          <p:cNvPr id="11" name="TextBox 10">
            <a:extLst>
              <a:ext uri="{FF2B5EF4-FFF2-40B4-BE49-F238E27FC236}">
                <a16:creationId xmlns:a16="http://schemas.microsoft.com/office/drawing/2014/main" id="{79E8FF07-7E73-71EA-2CD2-5EC891C4132D}"/>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12" name="Straight Arrow Connector 11">
            <a:extLst>
              <a:ext uri="{FF2B5EF4-FFF2-40B4-BE49-F238E27FC236}">
                <a16:creationId xmlns:a16="http://schemas.microsoft.com/office/drawing/2014/main" id="{ABF6C8CF-F11C-85DF-CC3A-B33DAE20C99B}"/>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079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750AF742-3384-3DD1-BA60-C3B3BE37A6F3}"/>
              </a:ext>
            </a:extLst>
          </p:cNvPr>
          <p:cNvSpPr/>
          <p:nvPr/>
        </p:nvSpPr>
        <p:spPr>
          <a:xfrm>
            <a:off x="2469821" y="2998965"/>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9" name="Group 18">
            <a:extLst>
              <a:ext uri="{FF2B5EF4-FFF2-40B4-BE49-F238E27FC236}">
                <a16:creationId xmlns:a16="http://schemas.microsoft.com/office/drawing/2014/main" id="{2C7C14DF-76DD-73EC-BDC1-2314956287C1}"/>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9908849A-EC2E-C430-4F42-57EB36E363B7}"/>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121CB9B-1361-850C-05A0-970BA9DBBB29}"/>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8688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3" name="Rectangle 12">
            <a:extLst>
              <a:ext uri="{FF2B5EF4-FFF2-40B4-BE49-F238E27FC236}">
                <a16:creationId xmlns:a16="http://schemas.microsoft.com/office/drawing/2014/main" id="{094B5866-8709-AECB-403A-A2E0AD525CCF}"/>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4" name="Group 3">
            <a:extLst>
              <a:ext uri="{FF2B5EF4-FFF2-40B4-BE49-F238E27FC236}">
                <a16:creationId xmlns:a16="http://schemas.microsoft.com/office/drawing/2014/main" id="{7B8CAC75-626F-FD8B-6597-C7966752F2D0}"/>
              </a:ext>
            </a:extLst>
          </p:cNvPr>
          <p:cNvGrpSpPr/>
          <p:nvPr/>
        </p:nvGrpSpPr>
        <p:grpSpPr>
          <a:xfrm>
            <a:off x="8379761" y="2844393"/>
            <a:ext cx="2723745" cy="2705673"/>
            <a:chOff x="1122122" y="2071419"/>
            <a:chExt cx="2890433" cy="3011819"/>
          </a:xfrm>
        </p:grpSpPr>
        <p:pic>
          <p:nvPicPr>
            <p:cNvPr id="5" name="Picture 4">
              <a:extLst>
                <a:ext uri="{FF2B5EF4-FFF2-40B4-BE49-F238E27FC236}">
                  <a16:creationId xmlns:a16="http://schemas.microsoft.com/office/drawing/2014/main" id="{20AA1C3B-0B1C-D783-D240-4DE2E44D6422}"/>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6" name="Freeform 5">
              <a:extLst>
                <a:ext uri="{FF2B5EF4-FFF2-40B4-BE49-F238E27FC236}">
                  <a16:creationId xmlns:a16="http://schemas.microsoft.com/office/drawing/2014/main" id="{CCAF7920-5981-E56C-F2B0-6E7AB6A9C62D}"/>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8346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3" name="Rectangle 2">
            <a:extLst>
              <a:ext uri="{FF2B5EF4-FFF2-40B4-BE49-F238E27FC236}">
                <a16:creationId xmlns:a16="http://schemas.microsoft.com/office/drawing/2014/main" id="{7214CC6A-0162-6CF7-E337-E41B71588757}"/>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sp>
        <p:nvSpPr>
          <p:cNvPr id="4" name="Rectangle 3">
            <a:extLst>
              <a:ext uri="{FF2B5EF4-FFF2-40B4-BE49-F238E27FC236}">
                <a16:creationId xmlns:a16="http://schemas.microsoft.com/office/drawing/2014/main" id="{32439943-B81E-EE3A-3EEA-0A5B6167265E}"/>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5" name="Group 4">
            <a:extLst>
              <a:ext uri="{FF2B5EF4-FFF2-40B4-BE49-F238E27FC236}">
                <a16:creationId xmlns:a16="http://schemas.microsoft.com/office/drawing/2014/main" id="{5C48F754-FCE2-1450-F822-76477AA1DEE5}"/>
              </a:ext>
            </a:extLst>
          </p:cNvPr>
          <p:cNvGrpSpPr/>
          <p:nvPr/>
        </p:nvGrpSpPr>
        <p:grpSpPr>
          <a:xfrm>
            <a:off x="8379761" y="2844393"/>
            <a:ext cx="2723745" cy="2705673"/>
            <a:chOff x="1122122" y="2071419"/>
            <a:chExt cx="2890433" cy="3011819"/>
          </a:xfrm>
        </p:grpSpPr>
        <p:pic>
          <p:nvPicPr>
            <p:cNvPr id="6" name="Picture 5">
              <a:extLst>
                <a:ext uri="{FF2B5EF4-FFF2-40B4-BE49-F238E27FC236}">
                  <a16:creationId xmlns:a16="http://schemas.microsoft.com/office/drawing/2014/main" id="{11F82539-E222-F90C-5B8F-4C5DB135FC5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7" name="Freeform 6">
              <a:extLst>
                <a:ext uri="{FF2B5EF4-FFF2-40B4-BE49-F238E27FC236}">
                  <a16:creationId xmlns:a16="http://schemas.microsoft.com/office/drawing/2014/main" id="{694295DD-12DC-2C4A-B457-F2AC147565B7}"/>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1389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7" name="Curved Connector 6">
            <a:extLst>
              <a:ext uri="{FF2B5EF4-FFF2-40B4-BE49-F238E27FC236}">
                <a16:creationId xmlns:a16="http://schemas.microsoft.com/office/drawing/2014/main" id="{FFE71FD0-255F-EBA0-E866-59868526424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2627EB6-C8F8-1B46-9174-FDC848C04270}"/>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4DAC5050-34E2-02D6-4E81-AAECC7E6F224}"/>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2" name="Rectangle 11">
            <a:extLst>
              <a:ext uri="{FF2B5EF4-FFF2-40B4-BE49-F238E27FC236}">
                <a16:creationId xmlns:a16="http://schemas.microsoft.com/office/drawing/2014/main" id="{3C431448-0FB4-CAEB-CF94-AB26FDD631DC}"/>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grpSp>
        <p:nvGrpSpPr>
          <p:cNvPr id="13" name="Group 12">
            <a:extLst>
              <a:ext uri="{FF2B5EF4-FFF2-40B4-BE49-F238E27FC236}">
                <a16:creationId xmlns:a16="http://schemas.microsoft.com/office/drawing/2014/main" id="{DBDDA4E9-06B4-C627-DA3C-68DDA5D50244}"/>
              </a:ext>
            </a:extLst>
          </p:cNvPr>
          <p:cNvGrpSpPr/>
          <p:nvPr/>
        </p:nvGrpSpPr>
        <p:grpSpPr>
          <a:xfrm>
            <a:off x="8379761" y="2844393"/>
            <a:ext cx="2723745" cy="2705673"/>
            <a:chOff x="1122122" y="2071419"/>
            <a:chExt cx="2890433" cy="3011819"/>
          </a:xfrm>
        </p:grpSpPr>
        <p:pic>
          <p:nvPicPr>
            <p:cNvPr id="14" name="Picture 13">
              <a:extLst>
                <a:ext uri="{FF2B5EF4-FFF2-40B4-BE49-F238E27FC236}">
                  <a16:creationId xmlns:a16="http://schemas.microsoft.com/office/drawing/2014/main" id="{1EB5AF04-9B96-DB98-AD04-FCF860C8CE9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5" name="Freeform 14">
              <a:extLst>
                <a:ext uri="{FF2B5EF4-FFF2-40B4-BE49-F238E27FC236}">
                  <a16:creationId xmlns:a16="http://schemas.microsoft.com/office/drawing/2014/main" id="{393CE014-4262-BAB5-4E36-8BCDDA56A6A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902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
        <p:nvSpPr>
          <p:cNvPr id="3" name="Rectangle 2">
            <a:extLst>
              <a:ext uri="{FF2B5EF4-FFF2-40B4-BE49-F238E27FC236}">
                <a16:creationId xmlns:a16="http://schemas.microsoft.com/office/drawing/2014/main" id="{83F621BC-88D3-CE62-955F-02D43F1C09C6}"/>
              </a:ext>
            </a:extLst>
          </p:cNvPr>
          <p:cNvSpPr/>
          <p:nvPr/>
        </p:nvSpPr>
        <p:spPr>
          <a:xfrm>
            <a:off x="2478504" y="1925053"/>
            <a:ext cx="7427496" cy="1503947"/>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8E3013-F53F-40BB-7F98-5B9C66C8794F}"/>
              </a:ext>
            </a:extLst>
          </p:cNvPr>
          <p:cNvSpPr/>
          <p:nvPr/>
        </p:nvSpPr>
        <p:spPr>
          <a:xfrm>
            <a:off x="2478505" y="3453064"/>
            <a:ext cx="4884822"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20AB68-0B0D-8181-52EE-88BF61450024}"/>
              </a:ext>
            </a:extLst>
          </p:cNvPr>
          <p:cNvSpPr/>
          <p:nvPr/>
        </p:nvSpPr>
        <p:spPr>
          <a:xfrm>
            <a:off x="4800601" y="5229927"/>
            <a:ext cx="5081336"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314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1E6F316D-3950-FB2C-A984-A0A559147C3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0E34D694-13C0-0D2C-B68A-ABC3316106B2}"/>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E928D9-8E66-40A8-801F-EED207ED0A68}"/>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ECF0478A-A3A3-A96A-3A0D-B568F398EC9D}"/>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7" name="Group 16">
            <a:extLst>
              <a:ext uri="{FF2B5EF4-FFF2-40B4-BE49-F238E27FC236}">
                <a16:creationId xmlns:a16="http://schemas.microsoft.com/office/drawing/2014/main" id="{C06D64A5-EB90-49CE-F5C7-4E0CDED1B10E}"/>
              </a:ext>
            </a:extLst>
          </p:cNvPr>
          <p:cNvGrpSpPr/>
          <p:nvPr/>
        </p:nvGrpSpPr>
        <p:grpSpPr>
          <a:xfrm>
            <a:off x="8379761" y="2844393"/>
            <a:ext cx="2723745" cy="2705673"/>
            <a:chOff x="1122122" y="2071419"/>
            <a:chExt cx="2890433" cy="3011819"/>
          </a:xfrm>
        </p:grpSpPr>
        <p:pic>
          <p:nvPicPr>
            <p:cNvPr id="18" name="Picture 17">
              <a:extLst>
                <a:ext uri="{FF2B5EF4-FFF2-40B4-BE49-F238E27FC236}">
                  <a16:creationId xmlns:a16="http://schemas.microsoft.com/office/drawing/2014/main" id="{91D83645-5946-BF80-56A4-59F281CE3DF0}"/>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9" name="Freeform 18">
              <a:extLst>
                <a:ext uri="{FF2B5EF4-FFF2-40B4-BE49-F238E27FC236}">
                  <a16:creationId xmlns:a16="http://schemas.microsoft.com/office/drawing/2014/main" id="{2C6DBB46-FF9E-C3CD-ADB4-F540156682F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215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1" name="Rectangle 10">
            <a:extLst>
              <a:ext uri="{FF2B5EF4-FFF2-40B4-BE49-F238E27FC236}">
                <a16:creationId xmlns:a16="http://schemas.microsoft.com/office/drawing/2014/main" id="{181DF305-ADDF-AB85-6B9C-00A61C53B72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949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7" name="Group 6">
            <a:extLst>
              <a:ext uri="{FF2B5EF4-FFF2-40B4-BE49-F238E27FC236}">
                <a16:creationId xmlns:a16="http://schemas.microsoft.com/office/drawing/2014/main" id="{51865894-F4E2-458E-2907-CF712BE08078}"/>
              </a:ext>
            </a:extLst>
          </p:cNvPr>
          <p:cNvGrpSpPr/>
          <p:nvPr/>
        </p:nvGrpSpPr>
        <p:grpSpPr>
          <a:xfrm>
            <a:off x="8379761" y="2844393"/>
            <a:ext cx="2723745" cy="2705673"/>
            <a:chOff x="1122122" y="2071419"/>
            <a:chExt cx="2890433" cy="3011819"/>
          </a:xfrm>
        </p:grpSpPr>
        <p:pic>
          <p:nvPicPr>
            <p:cNvPr id="8" name="Picture 7">
              <a:extLst>
                <a:ext uri="{FF2B5EF4-FFF2-40B4-BE49-F238E27FC236}">
                  <a16:creationId xmlns:a16="http://schemas.microsoft.com/office/drawing/2014/main" id="{DDC94775-0EEA-C94C-8C58-5734AEA36886}"/>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9" name="Freeform 8">
              <a:extLst>
                <a:ext uri="{FF2B5EF4-FFF2-40B4-BE49-F238E27FC236}">
                  <a16:creationId xmlns:a16="http://schemas.microsoft.com/office/drawing/2014/main" id="{101A35A5-42D6-8C19-51AB-946C0ED9DB42}"/>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010204D-6200-314D-5EC4-46B4D9A45521}"/>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168446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7" name="Rectangle 6">
            <a:extLst>
              <a:ext uri="{FF2B5EF4-FFF2-40B4-BE49-F238E27FC236}">
                <a16:creationId xmlns:a16="http://schemas.microsoft.com/office/drawing/2014/main" id="{92B69F54-EA7D-E6D8-AED9-A6106A4E5814}"/>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3374079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6EF89CBF-76D4-3808-9FCE-05706881DFE2}"/>
              </a:ext>
            </a:extLst>
          </p:cNvPr>
          <p:cNvSpPr/>
          <p:nvPr/>
        </p:nvSpPr>
        <p:spPr>
          <a:xfrm>
            <a:off x="7432292" y="5434730"/>
            <a:ext cx="4571640" cy="1046440"/>
          </a:xfrm>
          <a:prstGeom prst="rect">
            <a:avLst/>
          </a:prstGeom>
          <a:ln>
            <a:noFill/>
          </a:ln>
        </p:spPr>
        <p:txBody>
          <a:bodyPr wrap="square">
            <a:spAutoFit/>
          </a:bodyPr>
          <a:lstStyle/>
          <a:p>
            <a:pPr algn="ctr"/>
            <a:r>
              <a:rPr lang="en-US" sz="3400" b="1" dirty="0">
                <a:solidFill>
                  <a:srgbClr val="FF0000"/>
                </a:solidFill>
                <a:sym typeface="Symbol" pitchFamily="2" charset="2"/>
              </a:rPr>
              <a:t>R</a:t>
            </a:r>
            <a:r>
              <a:rPr lang="en-US" sz="2800" b="1" dirty="0">
                <a:solidFill>
                  <a:srgbClr val="000000"/>
                </a:solidFill>
                <a:effectLst/>
              </a:rPr>
              <a:t>=geometric rate of increase R = (births – deaths)</a:t>
            </a:r>
          </a:p>
        </p:txBody>
      </p:sp>
      <p:sp>
        <p:nvSpPr>
          <p:cNvPr id="5" name="Rectangle 4">
            <a:extLst>
              <a:ext uri="{FF2B5EF4-FFF2-40B4-BE49-F238E27FC236}">
                <a16:creationId xmlns:a16="http://schemas.microsoft.com/office/drawing/2014/main" id="{683F4DAF-E76B-DF46-6375-DD74ED823708}"/>
              </a:ext>
            </a:extLst>
          </p:cNvPr>
          <p:cNvSpPr/>
          <p:nvPr/>
        </p:nvSpPr>
        <p:spPr>
          <a:xfrm>
            <a:off x="-734690" y="5675011"/>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3" name="Rectangle 12">
            <a:extLst>
              <a:ext uri="{FF2B5EF4-FFF2-40B4-BE49-F238E27FC236}">
                <a16:creationId xmlns:a16="http://schemas.microsoft.com/office/drawing/2014/main" id="{EF03DB6D-1F46-103C-F72E-D29C7AA118FF}"/>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9" name="Rectangle 18">
            <a:extLst>
              <a:ext uri="{FF2B5EF4-FFF2-40B4-BE49-F238E27FC236}">
                <a16:creationId xmlns:a16="http://schemas.microsoft.com/office/drawing/2014/main" id="{42CC3FC7-A0A3-1742-F7D8-AF43808FA18B}"/>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Tree>
    <p:extLst>
      <p:ext uri="{BB962C8B-B14F-4D97-AF65-F5344CB8AC3E}">
        <p14:creationId xmlns:p14="http://schemas.microsoft.com/office/powerpoint/2010/main" val="1342037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7" name="Rectangle 6">
            <a:extLst>
              <a:ext uri="{FF2B5EF4-FFF2-40B4-BE49-F238E27FC236}">
                <a16:creationId xmlns:a16="http://schemas.microsoft.com/office/drawing/2014/main" id="{C4A5DF01-8E1F-060C-57C2-3988349A6958}"/>
              </a:ext>
            </a:extLst>
          </p:cNvPr>
          <p:cNvSpPr/>
          <p:nvPr/>
        </p:nvSpPr>
        <p:spPr>
          <a:xfrm>
            <a:off x="7202894" y="5364296"/>
            <a:ext cx="5077478" cy="156966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a:p>
            <a:pPr algn="ctr"/>
            <a:r>
              <a:rPr lang="en-US" sz="3400" dirty="0">
                <a:solidFill>
                  <a:srgbClr val="FF0000"/>
                </a:solidFill>
                <a:sym typeface="Symbol" pitchFamily="2" charset="2"/>
              </a:rPr>
              <a:t></a:t>
            </a:r>
            <a:r>
              <a:rPr lang="en-US" sz="2800" dirty="0">
                <a:solidFill>
                  <a:srgbClr val="000000"/>
                </a:solidFill>
                <a:effectLst/>
              </a:rPr>
              <a:t>=1+R</a:t>
            </a:r>
          </a:p>
        </p:txBody>
      </p:sp>
    </p:spTree>
    <p:extLst>
      <p:ext uri="{BB962C8B-B14F-4D97-AF65-F5344CB8AC3E}">
        <p14:creationId xmlns:p14="http://schemas.microsoft.com/office/powerpoint/2010/main" val="3638784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4F738379-0C88-FD92-4CAA-D9FCD47DE99C}"/>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19" name="Rectangle 18">
            <a:extLst>
              <a:ext uri="{FF2B5EF4-FFF2-40B4-BE49-F238E27FC236}">
                <a16:creationId xmlns:a16="http://schemas.microsoft.com/office/drawing/2014/main" id="{0A7128C8-01EF-D2D3-8214-5FE194DDBBF2}"/>
              </a:ext>
            </a:extLst>
          </p:cNvPr>
          <p:cNvSpPr/>
          <p:nvPr/>
        </p:nvSpPr>
        <p:spPr>
          <a:xfrm>
            <a:off x="7202894" y="5364296"/>
            <a:ext cx="5077478" cy="104644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p:txBody>
      </p:sp>
    </p:spTree>
    <p:extLst>
      <p:ext uri="{BB962C8B-B14F-4D97-AF65-F5344CB8AC3E}">
        <p14:creationId xmlns:p14="http://schemas.microsoft.com/office/powerpoint/2010/main" val="3625099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5352747" cy="369332"/>
          </a:xfrm>
          <a:prstGeom prst="rect">
            <a:avLst/>
          </a:prstGeom>
        </p:spPr>
        <p:txBody>
          <a:bodyPr wrap="none">
            <a:spAutoFit/>
          </a:bodyPr>
          <a:lstStyle/>
          <a:p>
            <a:r>
              <a:rPr lang="en-US" b="1" dirty="0">
                <a:effectLst/>
                <a:latin typeface="Helvetica" pitchFamily="2" charset="0"/>
              </a:rPr>
              <a:t>Geometric growth is measured in </a:t>
            </a:r>
            <a:r>
              <a:rPr lang="en-US" b="1" u="sng" dirty="0">
                <a:effectLst/>
                <a:latin typeface="Helvetica" pitchFamily="2" charset="0"/>
              </a:rPr>
              <a:t>discrete</a:t>
            </a:r>
            <a:r>
              <a:rPr lang="en-US" b="1" dirty="0">
                <a:effectLst/>
                <a:latin typeface="Helvetica" pitchFamily="2" charset="0"/>
              </a:rPr>
              <a:t> time</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10" name="Group 9">
            <a:extLst>
              <a:ext uri="{FF2B5EF4-FFF2-40B4-BE49-F238E27FC236}">
                <a16:creationId xmlns:a16="http://schemas.microsoft.com/office/drawing/2014/main" id="{CE54ECBF-FC8C-1D96-F554-DD98F35AE6AF}"/>
              </a:ext>
            </a:extLst>
          </p:cNvPr>
          <p:cNvGrpSpPr/>
          <p:nvPr/>
        </p:nvGrpSpPr>
        <p:grpSpPr>
          <a:xfrm>
            <a:off x="8918018" y="293005"/>
            <a:ext cx="2986577" cy="1200329"/>
            <a:chOff x="1634042" y="2454642"/>
            <a:chExt cx="5894468" cy="2542201"/>
          </a:xfrm>
        </p:grpSpPr>
        <p:sp>
          <p:nvSpPr>
            <p:cNvPr id="11" name="Rectangle 10">
              <a:extLst>
                <a:ext uri="{FF2B5EF4-FFF2-40B4-BE49-F238E27FC236}">
                  <a16:creationId xmlns:a16="http://schemas.microsoft.com/office/drawing/2014/main" id="{BF2ABDB3-750E-B4B2-6939-FB98DE4A3ED9}"/>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2" name="Curved Connector 11">
              <a:extLst>
                <a:ext uri="{FF2B5EF4-FFF2-40B4-BE49-F238E27FC236}">
                  <a16:creationId xmlns:a16="http://schemas.microsoft.com/office/drawing/2014/main" id="{E835B4A7-C980-74F9-1A7B-89CD7AB3D4E5}"/>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C1BE06-0BD1-C539-6B10-DC883DC93E0C}"/>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4" name="Curved Connector 13">
              <a:extLst>
                <a:ext uri="{FF2B5EF4-FFF2-40B4-BE49-F238E27FC236}">
                  <a16:creationId xmlns:a16="http://schemas.microsoft.com/office/drawing/2014/main" id="{A4B7B31E-F162-AFE0-001F-C7E83456D947}"/>
                </a:ext>
              </a:extLst>
            </p:cNvPr>
            <p:cNvCxnSpPr>
              <a:cxnSpLocks/>
              <a:stCxn id="11"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4327BF3-7ED1-BBDC-93EA-2178C873F23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Tree>
    <p:extLst>
      <p:ext uri="{BB962C8B-B14F-4D97-AF65-F5344CB8AC3E}">
        <p14:creationId xmlns:p14="http://schemas.microsoft.com/office/powerpoint/2010/main" val="2124129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36CF-78B8-4CE0-4355-41E92A0B5BD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5221749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Wright 1999. </a:t>
            </a:r>
            <a:r>
              <a:rPr lang="en-US" sz="2200" i="1" dirty="0"/>
              <a:t>Am J of Phys </a:t>
            </a:r>
            <a:r>
              <a:rPr lang="en-US" sz="2200" i="1" dirty="0" err="1"/>
              <a:t>Anthr</a:t>
            </a:r>
            <a:r>
              <a:rPr lang="en-US" sz="2200" i="1" dirty="0"/>
              <a:t>.</a:t>
            </a:r>
          </a:p>
        </p:txBody>
      </p:sp>
      <p:pic>
        <p:nvPicPr>
          <p:cNvPr id="7" name="Picture 6" descr="Chart, bar chart&#10;&#10;Description automatically generated">
            <a:extLst>
              <a:ext uri="{FF2B5EF4-FFF2-40B4-BE49-F238E27FC236}">
                <a16:creationId xmlns:a16="http://schemas.microsoft.com/office/drawing/2014/main" id="{61D79923-C3A0-286B-FB00-9C0ACF0857F0}"/>
              </a:ext>
            </a:extLst>
          </p:cNvPr>
          <p:cNvPicPr>
            <a:picLocks noChangeAspect="1"/>
          </p:cNvPicPr>
          <p:nvPr/>
        </p:nvPicPr>
        <p:blipFill>
          <a:blip r:embed="rId3"/>
          <a:stretch>
            <a:fillRect/>
          </a:stretch>
        </p:blipFill>
        <p:spPr>
          <a:xfrm>
            <a:off x="1517515" y="2069964"/>
            <a:ext cx="8086040" cy="4097372"/>
          </a:xfrm>
          <a:prstGeom prst="rect">
            <a:avLst/>
          </a:prstGeom>
        </p:spPr>
      </p:pic>
      <p:pic>
        <p:nvPicPr>
          <p:cNvPr id="8" name="Picture 7">
            <a:extLst>
              <a:ext uri="{FF2B5EF4-FFF2-40B4-BE49-F238E27FC236}">
                <a16:creationId xmlns:a16="http://schemas.microsoft.com/office/drawing/2014/main" id="{478352E5-B402-1B03-F9A6-528DC3AFD95B}"/>
              </a:ext>
            </a:extLst>
          </p:cNvPr>
          <p:cNvPicPr>
            <a:picLocks noChangeAspect="1"/>
          </p:cNvPicPr>
          <p:nvPr/>
        </p:nvPicPr>
        <p:blipFill rotWithShape="1">
          <a:blip r:embed="rId4"/>
          <a:srcRect l="20388" t="6368" r="23208" b="49665"/>
          <a:stretch/>
        </p:blipFill>
        <p:spPr>
          <a:xfrm>
            <a:off x="-17522" y="5737848"/>
            <a:ext cx="850636" cy="657675"/>
          </a:xfrm>
          <a:prstGeom prst="rect">
            <a:avLst/>
          </a:prstGeom>
          <a:ln>
            <a:noFill/>
          </a:ln>
          <a:effectLst>
            <a:softEdge rad="112500"/>
          </a:effectLst>
        </p:spPr>
      </p:pic>
      <p:pic>
        <p:nvPicPr>
          <p:cNvPr id="9" name="Picture 8">
            <a:extLst>
              <a:ext uri="{FF2B5EF4-FFF2-40B4-BE49-F238E27FC236}">
                <a16:creationId xmlns:a16="http://schemas.microsoft.com/office/drawing/2014/main" id="{9B72C22B-3B88-9A7D-C76A-64D68E99F153}"/>
              </a:ext>
            </a:extLst>
          </p:cNvPr>
          <p:cNvPicPr>
            <a:picLocks noChangeAspect="1"/>
          </p:cNvPicPr>
          <p:nvPr/>
        </p:nvPicPr>
        <p:blipFill rotWithShape="1">
          <a:blip r:embed="rId5"/>
          <a:srcRect l="13813" r="14819" b="-2001"/>
          <a:stretch/>
        </p:blipFill>
        <p:spPr>
          <a:xfrm>
            <a:off x="646" y="6259316"/>
            <a:ext cx="774176" cy="698015"/>
          </a:xfrm>
          <a:prstGeom prst="rect">
            <a:avLst/>
          </a:prstGeom>
          <a:ln>
            <a:noFill/>
          </a:ln>
          <a:effectLst>
            <a:softEdge rad="112500"/>
          </a:effectLst>
        </p:spPr>
      </p:pic>
      <p:pic>
        <p:nvPicPr>
          <p:cNvPr id="10" name="Picture 9">
            <a:extLst>
              <a:ext uri="{FF2B5EF4-FFF2-40B4-BE49-F238E27FC236}">
                <a16:creationId xmlns:a16="http://schemas.microsoft.com/office/drawing/2014/main" id="{5692DA49-8BD5-D809-E9F8-509FFD5B067B}"/>
              </a:ext>
            </a:extLst>
          </p:cNvPr>
          <p:cNvPicPr>
            <a:picLocks noChangeAspect="1"/>
          </p:cNvPicPr>
          <p:nvPr/>
        </p:nvPicPr>
        <p:blipFill rotWithShape="1">
          <a:blip r:embed="rId6"/>
          <a:srcRect l="-1" t="10740" r="41742" b="54974"/>
          <a:stretch/>
        </p:blipFill>
        <p:spPr>
          <a:xfrm>
            <a:off x="19455" y="5134564"/>
            <a:ext cx="808480" cy="697934"/>
          </a:xfrm>
          <a:prstGeom prst="rect">
            <a:avLst/>
          </a:prstGeom>
          <a:ln>
            <a:noFill/>
          </a:ln>
          <a:effectLst>
            <a:softEdge rad="112500"/>
          </a:effectLst>
        </p:spPr>
      </p:pic>
      <p:pic>
        <p:nvPicPr>
          <p:cNvPr id="11" name="Picture 10">
            <a:extLst>
              <a:ext uri="{FF2B5EF4-FFF2-40B4-BE49-F238E27FC236}">
                <a16:creationId xmlns:a16="http://schemas.microsoft.com/office/drawing/2014/main" id="{2908374C-8406-6653-77E7-9E89603835BA}"/>
              </a:ext>
            </a:extLst>
          </p:cNvPr>
          <p:cNvPicPr>
            <a:picLocks noChangeAspect="1"/>
          </p:cNvPicPr>
          <p:nvPr/>
        </p:nvPicPr>
        <p:blipFill rotWithShape="1">
          <a:blip r:embed="rId7"/>
          <a:srcRect r="31131" b="30619"/>
          <a:stretch/>
        </p:blipFill>
        <p:spPr>
          <a:xfrm>
            <a:off x="17222" y="562910"/>
            <a:ext cx="852920" cy="694245"/>
          </a:xfrm>
          <a:prstGeom prst="rect">
            <a:avLst/>
          </a:prstGeom>
          <a:ln>
            <a:noFill/>
          </a:ln>
          <a:effectLst>
            <a:softEdge rad="112500"/>
          </a:effectLst>
        </p:spPr>
      </p:pic>
      <p:pic>
        <p:nvPicPr>
          <p:cNvPr id="12" name="Picture 11">
            <a:extLst>
              <a:ext uri="{FF2B5EF4-FFF2-40B4-BE49-F238E27FC236}">
                <a16:creationId xmlns:a16="http://schemas.microsoft.com/office/drawing/2014/main" id="{34A8E744-F30F-2F53-5009-68AFA2B4D20F}"/>
              </a:ext>
            </a:extLst>
          </p:cNvPr>
          <p:cNvPicPr>
            <a:picLocks noChangeAspect="1"/>
          </p:cNvPicPr>
          <p:nvPr/>
        </p:nvPicPr>
        <p:blipFill rotWithShape="1">
          <a:blip r:embed="rId8"/>
          <a:srcRect l="14000" r="27174" b="25759"/>
          <a:stretch/>
        </p:blipFill>
        <p:spPr>
          <a:xfrm>
            <a:off x="-2568" y="1144662"/>
            <a:ext cx="892501" cy="663033"/>
          </a:xfrm>
          <a:prstGeom prst="rect">
            <a:avLst/>
          </a:prstGeom>
          <a:ln>
            <a:noFill/>
          </a:ln>
          <a:effectLst>
            <a:softEdge rad="112500"/>
          </a:effectLst>
        </p:spPr>
      </p:pic>
      <p:pic>
        <p:nvPicPr>
          <p:cNvPr id="13" name="Picture 12">
            <a:extLst>
              <a:ext uri="{FF2B5EF4-FFF2-40B4-BE49-F238E27FC236}">
                <a16:creationId xmlns:a16="http://schemas.microsoft.com/office/drawing/2014/main" id="{5B790B5F-E34F-C184-3DFC-3523B2B0C5F4}"/>
              </a:ext>
            </a:extLst>
          </p:cNvPr>
          <p:cNvPicPr>
            <a:picLocks noChangeAspect="1"/>
          </p:cNvPicPr>
          <p:nvPr/>
        </p:nvPicPr>
        <p:blipFill rotWithShape="1">
          <a:blip r:embed="rId9"/>
          <a:srcRect l="43109" t="1" r="13599" b="42253"/>
          <a:stretch/>
        </p:blipFill>
        <p:spPr>
          <a:xfrm>
            <a:off x="19454" y="2829218"/>
            <a:ext cx="808481" cy="697935"/>
          </a:xfrm>
          <a:prstGeom prst="rect">
            <a:avLst/>
          </a:prstGeom>
          <a:ln>
            <a:noFill/>
          </a:ln>
          <a:effectLst>
            <a:softEdge rad="112500"/>
          </a:effectLst>
        </p:spPr>
      </p:pic>
      <p:pic>
        <p:nvPicPr>
          <p:cNvPr id="14" name="Picture 13">
            <a:extLst>
              <a:ext uri="{FF2B5EF4-FFF2-40B4-BE49-F238E27FC236}">
                <a16:creationId xmlns:a16="http://schemas.microsoft.com/office/drawing/2014/main" id="{6E23B1D8-2E92-AA92-1502-FE855E62BC27}"/>
              </a:ext>
            </a:extLst>
          </p:cNvPr>
          <p:cNvPicPr>
            <a:picLocks noChangeAspect="1"/>
          </p:cNvPicPr>
          <p:nvPr/>
        </p:nvPicPr>
        <p:blipFill rotWithShape="1">
          <a:blip r:embed="rId10"/>
          <a:srcRect l="26679" t="25356" r="14900" b="40808"/>
          <a:stretch/>
        </p:blipFill>
        <p:spPr>
          <a:xfrm>
            <a:off x="25559" y="4008514"/>
            <a:ext cx="774176" cy="657675"/>
          </a:xfrm>
          <a:prstGeom prst="rect">
            <a:avLst/>
          </a:prstGeom>
          <a:ln>
            <a:noFill/>
          </a:ln>
          <a:effectLst>
            <a:softEdge rad="112500"/>
          </a:effectLst>
        </p:spPr>
      </p:pic>
      <p:pic>
        <p:nvPicPr>
          <p:cNvPr id="15" name="Picture 14">
            <a:extLst>
              <a:ext uri="{FF2B5EF4-FFF2-40B4-BE49-F238E27FC236}">
                <a16:creationId xmlns:a16="http://schemas.microsoft.com/office/drawing/2014/main" id="{FEEC4D48-B0C0-C9F8-E416-2CE44A7B8714}"/>
              </a:ext>
            </a:extLst>
          </p:cNvPr>
          <p:cNvPicPr>
            <a:picLocks noChangeAspect="1"/>
          </p:cNvPicPr>
          <p:nvPr/>
        </p:nvPicPr>
        <p:blipFill rotWithShape="1">
          <a:blip r:embed="rId11"/>
          <a:srcRect l="15925" t="5321" r="17485" b="60660"/>
          <a:stretch/>
        </p:blipFill>
        <p:spPr>
          <a:xfrm>
            <a:off x="-1628" y="4594968"/>
            <a:ext cx="818848" cy="657676"/>
          </a:xfrm>
          <a:prstGeom prst="rect">
            <a:avLst/>
          </a:prstGeom>
          <a:ln>
            <a:noFill/>
          </a:ln>
          <a:effectLst>
            <a:softEdge rad="112500"/>
          </a:effectLst>
        </p:spPr>
      </p:pic>
      <p:pic>
        <p:nvPicPr>
          <p:cNvPr id="23556" name="Picture 4" descr="Golden Bamboo Lemur (Hapalemur aureus) · iNaturalist Guatemala">
            <a:extLst>
              <a:ext uri="{FF2B5EF4-FFF2-40B4-BE49-F238E27FC236}">
                <a16:creationId xmlns:a16="http://schemas.microsoft.com/office/drawing/2014/main" id="{F91E0CAC-43A8-7220-F1DA-A87134D403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519" t="22411" r="46216" b="48029"/>
          <a:stretch/>
        </p:blipFill>
        <p:spPr bwMode="auto">
          <a:xfrm>
            <a:off x="17223" y="3464502"/>
            <a:ext cx="774176" cy="661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58" name="Picture 6" descr="Common brown lemur - Wikipedia">
            <a:extLst>
              <a:ext uri="{FF2B5EF4-FFF2-40B4-BE49-F238E27FC236}">
                <a16:creationId xmlns:a16="http://schemas.microsoft.com/office/drawing/2014/main" id="{2E7284C7-E9FA-5547-6F28-DA6838FFB4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4608" t="4778" r="41908" b="74650"/>
          <a:stretch/>
        </p:blipFill>
        <p:spPr bwMode="auto">
          <a:xfrm>
            <a:off x="21522" y="2235390"/>
            <a:ext cx="778213" cy="7184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0" name="Picture 8" descr="Greater Bamboo Lemur (Prolemur simus) | Rêve Découverte de Madagascar">
            <a:extLst>
              <a:ext uri="{FF2B5EF4-FFF2-40B4-BE49-F238E27FC236}">
                <a16:creationId xmlns:a16="http://schemas.microsoft.com/office/drawing/2014/main" id="{68E1F6D5-F6DD-FFC0-E14E-D5D509C3FBA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7100" r="9095" b="44660"/>
          <a:stretch/>
        </p:blipFill>
        <p:spPr bwMode="auto">
          <a:xfrm>
            <a:off x="16055" y="1648714"/>
            <a:ext cx="803176" cy="6764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2" name="Picture 10" descr="Milne-Edwards's sifaka - Wikipedia">
            <a:extLst>
              <a:ext uri="{FF2B5EF4-FFF2-40B4-BE49-F238E27FC236}">
                <a16:creationId xmlns:a16="http://schemas.microsoft.com/office/drawing/2014/main" id="{7BDC67FA-0BA9-71B3-FBD0-6CB00827ADF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586" t="5324" r="33640" b="66241"/>
          <a:stretch/>
        </p:blipFill>
        <p:spPr bwMode="auto">
          <a:xfrm>
            <a:off x="17222" y="-102739"/>
            <a:ext cx="852920" cy="76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5E4BAEA-7B9F-D248-6936-91A127F5E47D}"/>
              </a:ext>
            </a:extLst>
          </p:cNvPr>
          <p:cNvSpPr>
            <a:spLocks noGrp="1"/>
          </p:cNvSpPr>
          <p:nvPr>
            <p:ph type="title"/>
          </p:nvPr>
        </p:nvSpPr>
        <p:spPr>
          <a:xfrm>
            <a:off x="908556" y="323151"/>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425098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
        <p:nvSpPr>
          <p:cNvPr id="3" name="Rectangle 2">
            <a:extLst>
              <a:ext uri="{FF2B5EF4-FFF2-40B4-BE49-F238E27FC236}">
                <a16:creationId xmlns:a16="http://schemas.microsoft.com/office/drawing/2014/main" id="{83F621BC-88D3-CE62-955F-02D43F1C09C6}"/>
              </a:ext>
            </a:extLst>
          </p:cNvPr>
          <p:cNvSpPr/>
          <p:nvPr/>
        </p:nvSpPr>
        <p:spPr>
          <a:xfrm>
            <a:off x="2478504" y="1925053"/>
            <a:ext cx="7427496" cy="1503947"/>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8E3013-F53F-40BB-7F98-5B9C66C8794F}"/>
              </a:ext>
            </a:extLst>
          </p:cNvPr>
          <p:cNvSpPr/>
          <p:nvPr/>
        </p:nvSpPr>
        <p:spPr>
          <a:xfrm>
            <a:off x="2478505" y="3453064"/>
            <a:ext cx="4884822"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20AB68-0B0D-8181-52EE-88BF61450024}"/>
              </a:ext>
            </a:extLst>
          </p:cNvPr>
          <p:cNvSpPr/>
          <p:nvPr/>
        </p:nvSpPr>
        <p:spPr>
          <a:xfrm>
            <a:off x="4822659" y="5817268"/>
            <a:ext cx="5081336"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4149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ynchronous birth">
            <a:extLst>
              <a:ext uri="{FF2B5EF4-FFF2-40B4-BE49-F238E27FC236}">
                <a16:creationId xmlns:a16="http://schemas.microsoft.com/office/drawing/2014/main" id="{B5A1DE4F-F2C6-135B-EB8C-96011C3143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1048" y="1968500"/>
            <a:ext cx="5461000" cy="2921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CACC7DCC-4D42-D648-FC2C-85C849918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89" y="1968500"/>
            <a:ext cx="5106211" cy="34300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Hodge et al. 2011. </a:t>
            </a:r>
            <a:r>
              <a:rPr lang="en-US" sz="2200" i="1" dirty="0"/>
              <a:t>Biology Letters.</a:t>
            </a:r>
          </a:p>
        </p:txBody>
      </p:sp>
      <p:sp>
        <p:nvSpPr>
          <p:cNvPr id="5" name="Title 1">
            <a:extLst>
              <a:ext uri="{FF2B5EF4-FFF2-40B4-BE49-F238E27FC236}">
                <a16:creationId xmlns:a16="http://schemas.microsoft.com/office/drawing/2014/main" id="{E54E9050-CC3C-90A4-6980-43C47EF8A699}"/>
              </a:ext>
            </a:extLst>
          </p:cNvPr>
          <p:cNvSpPr txBox="1">
            <a:spLocks/>
          </p:cNvSpPr>
          <p:nvPr/>
        </p:nvSpPr>
        <p:spPr>
          <a:xfrm>
            <a:off x="471048" y="52303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64% of banded mongoose pups are born on the same day.</a:t>
            </a:r>
          </a:p>
        </p:txBody>
      </p:sp>
      <p:sp>
        <p:nvSpPr>
          <p:cNvPr id="7" name="Title 1">
            <a:extLst>
              <a:ext uri="{FF2B5EF4-FFF2-40B4-BE49-F238E27FC236}">
                <a16:creationId xmlns:a16="http://schemas.microsoft.com/office/drawing/2014/main" id="{112221C5-D410-C03B-A4D1-2CA6C614236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3041690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10" name="Title 1">
            <a:extLst>
              <a:ext uri="{FF2B5EF4-FFF2-40B4-BE49-F238E27FC236}">
                <a16:creationId xmlns:a16="http://schemas.microsoft.com/office/drawing/2014/main" id="{B4E9DED2-001A-457C-6B66-8CC3E9A804A1}"/>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sp>
        <p:nvSpPr>
          <p:cNvPr id="13" name="Title 1">
            <a:extLst>
              <a:ext uri="{FF2B5EF4-FFF2-40B4-BE49-F238E27FC236}">
                <a16:creationId xmlns:a16="http://schemas.microsoft.com/office/drawing/2014/main" id="{B560ACB9-5697-9D7B-9933-4298019C6403}"/>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356143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3" name="Title 1">
            <a:extLst>
              <a:ext uri="{FF2B5EF4-FFF2-40B4-BE49-F238E27FC236}">
                <a16:creationId xmlns:a16="http://schemas.microsoft.com/office/drawing/2014/main" id="{F1D76992-D685-BDED-204E-12CF8A119FEC}"/>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pic>
        <p:nvPicPr>
          <p:cNvPr id="5" name="Picture 4" descr="Chart, scatter chart&#10;&#10;Description automatically generated">
            <a:extLst>
              <a:ext uri="{FF2B5EF4-FFF2-40B4-BE49-F238E27FC236}">
                <a16:creationId xmlns:a16="http://schemas.microsoft.com/office/drawing/2014/main" id="{53AC0FB5-41CA-F0C1-AD35-358A79662296}"/>
              </a:ext>
            </a:extLst>
          </p:cNvPr>
          <p:cNvPicPr>
            <a:picLocks noChangeAspect="1"/>
          </p:cNvPicPr>
          <p:nvPr/>
        </p:nvPicPr>
        <p:blipFill>
          <a:blip r:embed="rId4"/>
          <a:stretch>
            <a:fillRect/>
          </a:stretch>
        </p:blipFill>
        <p:spPr>
          <a:xfrm>
            <a:off x="1940766" y="1496573"/>
            <a:ext cx="7073530" cy="5307145"/>
          </a:xfrm>
          <a:prstGeom prst="rect">
            <a:avLst/>
          </a:prstGeom>
        </p:spPr>
      </p:pic>
      <p:sp>
        <p:nvSpPr>
          <p:cNvPr id="12" name="Title 1">
            <a:extLst>
              <a:ext uri="{FF2B5EF4-FFF2-40B4-BE49-F238E27FC236}">
                <a16:creationId xmlns:a16="http://schemas.microsoft.com/office/drawing/2014/main" id="{F338A0BF-CC3F-E4EF-67BA-4217CD0B11CD}"/>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978945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6926094" y="6387685"/>
            <a:ext cx="5289011" cy="430887"/>
          </a:xfrm>
          <a:prstGeom prst="rect">
            <a:avLst/>
          </a:prstGeom>
        </p:spPr>
        <p:txBody>
          <a:bodyPr wrap="square">
            <a:spAutoFit/>
          </a:bodyPr>
          <a:lstStyle/>
          <a:p>
            <a:pPr algn="ctr"/>
            <a:r>
              <a:rPr lang="en-US" sz="2200" dirty="0"/>
              <a:t>Martinez-Bakker et al. 2014. </a:t>
            </a:r>
            <a:r>
              <a:rPr lang="en-US" sz="2200" i="1" dirty="0"/>
              <a:t>Proc Roy Soc B.</a:t>
            </a:r>
          </a:p>
        </p:txBody>
      </p:sp>
      <p:pic>
        <p:nvPicPr>
          <p:cNvPr id="7" name="Main graphic">
            <a:extLst>
              <a:ext uri="{FF2B5EF4-FFF2-40B4-BE49-F238E27FC236}">
                <a16:creationId xmlns:a16="http://schemas.microsoft.com/office/drawing/2014/main" id="{794CAF15-990D-7973-3EA7-8AD87881E702}"/>
              </a:ext>
            </a:extLst>
          </p:cNvPr>
          <p:cNvPicPr/>
          <p:nvPr/>
        </p:nvPicPr>
        <p:blipFill>
          <a:blip r:embed="rId3"/>
          <a:stretch/>
        </p:blipFill>
        <p:spPr>
          <a:xfrm>
            <a:off x="1309888" y="1690688"/>
            <a:ext cx="5014864" cy="4838343"/>
          </a:xfrm>
          <a:prstGeom prst="rect">
            <a:avLst/>
          </a:prstGeom>
          <a:ln>
            <a:noFill/>
          </a:ln>
        </p:spPr>
      </p:pic>
      <p:sp>
        <p:nvSpPr>
          <p:cNvPr id="5" name="Title 1">
            <a:extLst>
              <a:ext uri="{FF2B5EF4-FFF2-40B4-BE49-F238E27FC236}">
                <a16:creationId xmlns:a16="http://schemas.microsoft.com/office/drawing/2014/main" id="{36ACD522-6952-E74D-2AF9-4AB7842BC590}"/>
              </a:ext>
            </a:extLst>
          </p:cNvPr>
          <p:cNvSpPr txBox="1">
            <a:spLocks/>
          </p:cNvSpPr>
          <p:nvPr/>
        </p:nvSpPr>
        <p:spPr>
          <a:xfrm>
            <a:off x="7704307" y="2175913"/>
            <a:ext cx="4098588" cy="25061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Many populations (including human) are better approximated by an assumption of a continuous birth rate</a:t>
            </a:r>
          </a:p>
        </p:txBody>
      </p:sp>
      <p:sp>
        <p:nvSpPr>
          <p:cNvPr id="9" name="Title 1">
            <a:extLst>
              <a:ext uri="{FF2B5EF4-FFF2-40B4-BE49-F238E27FC236}">
                <a16:creationId xmlns:a16="http://schemas.microsoft.com/office/drawing/2014/main" id="{EFFDC329-7F59-CF8A-71C4-33C41BE7361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53163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2159566" cy="369332"/>
          </a:xfrm>
          <a:prstGeom prst="rect">
            <a:avLst/>
          </a:prstGeom>
        </p:spPr>
        <p:txBody>
          <a:bodyPr wrap="none">
            <a:spAutoFit/>
          </a:bodyPr>
          <a:lstStyle/>
          <a:p>
            <a:r>
              <a:rPr lang="en-US" b="1" dirty="0">
                <a:effectLst/>
                <a:latin typeface="Helvetica" pitchFamily="2" charset="0"/>
              </a:rPr>
              <a:t>Geometric growth</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3"/>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7" name="Rectangle 16">
            <a:extLst>
              <a:ext uri="{FF2B5EF4-FFF2-40B4-BE49-F238E27FC236}">
                <a16:creationId xmlns:a16="http://schemas.microsoft.com/office/drawing/2014/main" id="{350A2FC6-5173-C0DE-BD30-04B455BC4FE2}"/>
              </a:ext>
            </a:extLst>
          </p:cNvPr>
          <p:cNvSpPr/>
          <p:nvPr/>
        </p:nvSpPr>
        <p:spPr>
          <a:xfrm>
            <a:off x="6359342" y="4723616"/>
            <a:ext cx="920445" cy="369332"/>
          </a:xfrm>
          <a:prstGeom prst="rect">
            <a:avLst/>
          </a:prstGeom>
        </p:spPr>
        <p:txBody>
          <a:bodyPr wrap="none">
            <a:spAutoFit/>
          </a:bodyPr>
          <a:lstStyle/>
          <a:p>
            <a:pPr algn="ctr"/>
            <a:r>
              <a:rPr lang="en-US" dirty="0">
                <a:solidFill>
                  <a:srgbClr val="C82506"/>
                </a:solidFill>
                <a:effectLst/>
                <a:latin typeface="Gill Sans" panose="020B0502020104020203" pitchFamily="34" charset="-79"/>
                <a:cs typeface="Gill Sans" panose="020B0502020104020203" pitchFamily="34" charset="-79"/>
              </a:rPr>
              <a:t>!as t</a:t>
            </a:r>
            <a:r>
              <a:rPr lang="en-US" dirty="0">
                <a:solidFill>
                  <a:srgbClr val="C82506"/>
                </a:solidFill>
                <a:effectLst/>
                <a:latin typeface="Lucida Grande" panose="020B0600040502020204" pitchFamily="34" charset="0"/>
                <a:cs typeface="Gill Sans" panose="020B0502020104020203" pitchFamily="34" charset="-79"/>
              </a:rPr>
              <a:t>→</a:t>
            </a:r>
            <a:r>
              <a:rPr lang="en-US" dirty="0">
                <a:solidFill>
                  <a:srgbClr val="C82506"/>
                </a:solidFill>
                <a:effectLst/>
                <a:latin typeface="Gill Sans" panose="020B0502020104020203" pitchFamily="34" charset="-79"/>
                <a:cs typeface="Gill Sans" panose="020B0502020104020203" pitchFamily="34" charset="-79"/>
              </a:rPr>
              <a:t>0</a:t>
            </a: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Gill Sans" panose="020B0502020104020203" pitchFamily="34" charset="-79"/>
                <a:cs typeface="Gill Sans" panose="020B0502020104020203" pitchFamily="34" charset="-79"/>
              </a:rPr>
              <a:t>dN</a:t>
            </a:r>
            <a:r>
              <a:rPr lang="en-US" dirty="0">
                <a:solidFill>
                  <a:srgbClr val="FF0000"/>
                </a:solidFill>
                <a:effectLst/>
                <a:latin typeface="Gill Sans" panose="020B0502020104020203" pitchFamily="34" charset="-79"/>
                <a:cs typeface="Gill Sans" panose="020B0502020104020203" pitchFamily="34" charset="-79"/>
              </a:rPr>
              <a:t>(t)/dt= </a:t>
            </a:r>
            <a:r>
              <a:rPr lang="en-US" dirty="0" err="1">
                <a:solidFill>
                  <a:srgbClr val="FF0000"/>
                </a:solidFill>
                <a:effectLst/>
                <a:latin typeface="Gill Sans" panose="020B0502020104020203" pitchFamily="34" charset="-79"/>
                <a:cs typeface="Gill Sans" panose="020B0502020104020203" pitchFamily="34" charset="-79"/>
              </a:rPr>
              <a:t>rN</a:t>
            </a:r>
            <a:r>
              <a:rPr lang="en-US" dirty="0">
                <a:solidFill>
                  <a:srgbClr val="FF0000"/>
                </a:solidFill>
                <a:effectLst/>
                <a:latin typeface="Gill Sans" panose="020B0502020104020203" pitchFamily="34" charset="-79"/>
                <a:cs typeface="Gill Sans" panose="020B0502020104020203" pitchFamily="34" charset="-79"/>
              </a:rPr>
              <a:t>(t)</a:t>
            </a: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0" name="Rectangle 19">
            <a:extLst>
              <a:ext uri="{FF2B5EF4-FFF2-40B4-BE49-F238E27FC236}">
                <a16:creationId xmlns:a16="http://schemas.microsoft.com/office/drawing/2014/main" id="{08D31B53-CB24-E395-F56B-ACEF5F787705}"/>
              </a:ext>
            </a:extLst>
          </p:cNvPr>
          <p:cNvSpPr/>
          <p:nvPr/>
        </p:nvSpPr>
        <p:spPr>
          <a:xfrm>
            <a:off x="3309572" y="1380115"/>
            <a:ext cx="5852884" cy="369332"/>
          </a:xfrm>
          <a:prstGeom prst="rect">
            <a:avLst/>
          </a:prstGeom>
        </p:spPr>
        <p:txBody>
          <a:bodyPr wrap="none">
            <a:spAutoFit/>
          </a:bodyPr>
          <a:lstStyle/>
          <a:p>
            <a:r>
              <a:rPr lang="en-US" b="1" dirty="0">
                <a:effectLst/>
                <a:latin typeface="Helvetica" pitchFamily="2" charset="0"/>
              </a:rPr>
              <a:t>Exponential growth is measured in </a:t>
            </a:r>
            <a:r>
              <a:rPr lang="en-US" b="1" u="sng" dirty="0">
                <a:effectLst/>
                <a:latin typeface="Helvetica" pitchFamily="2" charset="0"/>
              </a:rPr>
              <a:t>continuous</a:t>
            </a:r>
            <a:r>
              <a:rPr lang="en-US" b="1" dirty="0">
                <a:effectLst/>
                <a:latin typeface="Helvetica" pitchFamily="2" charset="0"/>
              </a:rPr>
              <a:t> time</a:t>
            </a:r>
          </a:p>
        </p:txBody>
      </p:sp>
      <p:sp>
        <p:nvSpPr>
          <p:cNvPr id="21" name="Rectangle 20">
            <a:extLst>
              <a:ext uri="{FF2B5EF4-FFF2-40B4-BE49-F238E27FC236}">
                <a16:creationId xmlns:a16="http://schemas.microsoft.com/office/drawing/2014/main" id="{06F094E0-2416-A7F2-39BB-B266E8E54106}"/>
              </a:ext>
            </a:extLst>
          </p:cNvPr>
          <p:cNvSpPr/>
          <p:nvPr/>
        </p:nvSpPr>
        <p:spPr>
          <a:xfrm>
            <a:off x="5900725" y="6082681"/>
            <a:ext cx="6077354" cy="707886"/>
          </a:xfrm>
          <a:prstGeom prst="rect">
            <a:avLst/>
          </a:prstGeom>
        </p:spPr>
        <p:txBody>
          <a:bodyPr wrap="square">
            <a:spAutoFit/>
          </a:bodyPr>
          <a:lstStyle/>
          <a:p>
            <a:pPr algn="ctr"/>
            <a:r>
              <a:rPr lang="en-US" sz="4000"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dirty="0">
                <a:solidFill>
                  <a:srgbClr val="000000"/>
                </a:solidFill>
                <a:effectLst/>
                <a:latin typeface="Helvetica Light" panose="020B0403020202020204" pitchFamily="34" charset="0"/>
              </a:rPr>
              <a:t>=intrinsic </a:t>
            </a:r>
            <a:r>
              <a:rPr lang="en-US" sz="2000" dirty="0">
                <a:solidFill>
                  <a:srgbClr val="000000"/>
                </a:solidFill>
                <a:latin typeface="Helvetica Light" panose="020B0403020202020204" pitchFamily="34" charset="0"/>
              </a:rPr>
              <a:t>(instantaneous)</a:t>
            </a:r>
            <a:r>
              <a:rPr lang="en-US" sz="2000" dirty="0">
                <a:solidFill>
                  <a:srgbClr val="000000"/>
                </a:solidFill>
                <a:effectLst/>
                <a:latin typeface="Helvetica Light" panose="020B0403020202020204" pitchFamily="34" charset="0"/>
              </a:rPr>
              <a:t> rate </a:t>
            </a:r>
            <a:r>
              <a:rPr lang="en-US" sz="2000" dirty="0">
                <a:solidFill>
                  <a:srgbClr val="000000"/>
                </a:solidFill>
                <a:latin typeface="Helvetica Light" panose="020B0403020202020204" pitchFamily="34" charset="0"/>
              </a:rPr>
              <a:t>of increase</a:t>
            </a:r>
            <a:endParaRPr lang="en-US" sz="2000" dirty="0">
              <a:solidFill>
                <a:srgbClr val="000000"/>
              </a:solidFill>
              <a:effectLst/>
              <a:latin typeface="Helvetica Light" panose="020B0403020202020204" pitchFamily="34" charset="0"/>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88FD993-2C64-50BC-8BCF-A89EB4EDBF68}"/>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5" name="Rectangle 14">
                <a:extLst>
                  <a:ext uri="{FF2B5EF4-FFF2-40B4-BE49-F238E27FC236}">
                    <a16:creationId xmlns:a16="http://schemas.microsoft.com/office/drawing/2014/main" id="{388FD993-2C64-50BC-8BCF-A89EB4EDBF68}"/>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4"/>
                <a:stretch>
                  <a:fillRect b="-3540"/>
                </a:stretch>
              </a:blipFill>
            </p:spPr>
            <p:txBody>
              <a:bodyPr/>
              <a:lstStyle/>
              <a:p>
                <a:r>
                  <a:rPr lang="en-US">
                    <a:noFill/>
                  </a:rPr>
                  <a:t> </a:t>
                </a:r>
              </a:p>
            </p:txBody>
          </p:sp>
        </mc:Fallback>
      </mc:AlternateContent>
    </p:spTree>
    <p:extLst>
      <p:ext uri="{BB962C8B-B14F-4D97-AF65-F5344CB8AC3E}">
        <p14:creationId xmlns:p14="http://schemas.microsoft.com/office/powerpoint/2010/main" val="39323680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16" name="Rectangle 15">
            <a:extLst>
              <a:ext uri="{FF2B5EF4-FFF2-40B4-BE49-F238E27FC236}">
                <a16:creationId xmlns:a16="http://schemas.microsoft.com/office/drawing/2014/main" id="{C2724AED-D22B-9898-DE18-C2E5E9946A8F}"/>
              </a:ext>
            </a:extLst>
          </p:cNvPr>
          <p:cNvSpPr/>
          <p:nvPr/>
        </p:nvSpPr>
        <p:spPr>
          <a:xfrm>
            <a:off x="4336598" y="2529191"/>
            <a:ext cx="3095334" cy="432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447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940EAEF4-BB69-07AE-0095-2FE4C529D903}"/>
              </a:ext>
            </a:extLst>
          </p:cNvPr>
          <p:cNvSpPr/>
          <p:nvPr/>
        </p:nvSpPr>
        <p:spPr>
          <a:xfrm>
            <a:off x="4336598" y="3429000"/>
            <a:ext cx="3095334"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245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66CDDB66-2D5A-2E53-49CD-DC417889BD16}"/>
              </a:ext>
            </a:extLst>
          </p:cNvPr>
          <p:cNvSpPr/>
          <p:nvPr/>
        </p:nvSpPr>
        <p:spPr>
          <a:xfrm>
            <a:off x="4336598" y="4241260"/>
            <a:ext cx="3095334" cy="261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933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0822A528-3DB9-1B77-1B29-19A3CE362F31}"/>
              </a:ext>
            </a:extLst>
          </p:cNvPr>
          <p:cNvSpPr/>
          <p:nvPr/>
        </p:nvSpPr>
        <p:spPr>
          <a:xfrm>
            <a:off x="4336598" y="5071132"/>
            <a:ext cx="3095334" cy="1786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2123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FF0000"/>
                </a:solidFill>
                <a:effectLst/>
                <a:latin typeface="Helvetica" pitchFamily="2" charset="0"/>
                <a:cs typeface="Gill Sans" panose="020B0502020104020203" pitchFamily="34" charset="-79"/>
              </a:rPr>
              <a:t>N(t)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N(0)</a:t>
            </a:r>
            <a:r>
              <a:rPr lang="en-US" dirty="0" err="1">
                <a:solidFill>
                  <a:srgbClr val="FF0000"/>
                </a:solidFill>
                <a:effectLst/>
                <a:latin typeface="Helvetica" pitchFamily="2" charset="0"/>
                <a:cs typeface="Gill Sans" panose="020B0502020104020203" pitchFamily="34" charset="-79"/>
              </a:rPr>
              <a:t>e</a:t>
            </a:r>
            <a:r>
              <a:rPr lang="en-US" baseline="30000" dirty="0" err="1">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Tree>
    <p:extLst>
      <p:ext uri="{BB962C8B-B14F-4D97-AF65-F5344CB8AC3E}">
        <p14:creationId xmlns:p14="http://schemas.microsoft.com/office/powerpoint/2010/main" val="271070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4088C0D-937B-204A-9F11-1C6E420FD988}"/>
              </a:ext>
            </a:extLst>
          </p:cNvPr>
          <p:cNvSpPr txBox="1">
            <a:spLocks/>
          </p:cNvSpPr>
          <p:nvPr/>
        </p:nvSpPr>
        <p:spPr>
          <a:xfrm>
            <a:off x="5247287" y="3733179"/>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b="1" dirty="0">
                <a:solidFill>
                  <a:srgbClr val="C00000"/>
                </a:solidFill>
                <a:latin typeface="+mn-lt"/>
              </a:rPr>
              <a:t>Natural history</a:t>
            </a:r>
            <a:r>
              <a:rPr lang="en-US" sz="2800" dirty="0">
                <a:solidFill>
                  <a:srgbClr val="C00000"/>
                </a:solidFill>
                <a:latin typeface="+mn-lt"/>
              </a:rPr>
              <a:t> </a:t>
            </a:r>
            <a:r>
              <a:rPr lang="en-US" sz="2800" dirty="0">
                <a:latin typeface="+mn-lt"/>
              </a:rPr>
              <a:t>is the observational study of the living things on planet Earth.</a:t>
            </a:r>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Tree>
    <p:extLst>
      <p:ext uri="{BB962C8B-B14F-4D97-AF65-F5344CB8AC3E}">
        <p14:creationId xmlns:p14="http://schemas.microsoft.com/office/powerpoint/2010/main" val="31272883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8712BB9A-9225-0AD9-B9E9-C04AD2B2646C}"/>
              </a:ext>
            </a:extLst>
          </p:cNvPr>
          <p:cNvSpPr/>
          <p:nvPr/>
        </p:nvSpPr>
        <p:spPr>
          <a:xfrm>
            <a:off x="443494" y="5836139"/>
            <a:ext cx="6077354" cy="707886"/>
          </a:xfrm>
          <a:prstGeom prst="rect">
            <a:avLst/>
          </a:prstGeom>
        </p:spPr>
        <p:txBody>
          <a:bodyPr wrap="square">
            <a:spAutoFit/>
          </a:bodyPr>
          <a:lstStyle/>
          <a:p>
            <a:pPr algn="ctr"/>
            <a:r>
              <a:rPr lang="en-US" sz="4000" b="1" dirty="0">
                <a:solidFill>
                  <a:srgbClr val="FF0000"/>
                </a:solidFill>
                <a:latin typeface="Helvetica" pitchFamily="2" charset="0"/>
                <a:sym typeface="Symbol" pitchFamily="2" charset="2"/>
              </a:rPr>
              <a:t></a:t>
            </a:r>
            <a:r>
              <a:rPr lang="en-US" sz="2000" b="1"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3"/>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7" name="Rectangle 16">
            <a:extLst>
              <a:ext uri="{FF2B5EF4-FFF2-40B4-BE49-F238E27FC236}">
                <a16:creationId xmlns:a16="http://schemas.microsoft.com/office/drawing/2014/main" id="{350A2FC6-5173-C0DE-BD30-04B455BC4FE2}"/>
              </a:ext>
            </a:extLst>
          </p:cNvPr>
          <p:cNvSpPr/>
          <p:nvPr/>
        </p:nvSpPr>
        <p:spPr>
          <a:xfrm>
            <a:off x="6359342" y="4723616"/>
            <a:ext cx="920445" cy="369332"/>
          </a:xfrm>
          <a:prstGeom prst="rect">
            <a:avLst/>
          </a:prstGeom>
        </p:spPr>
        <p:txBody>
          <a:bodyPr wrap="none">
            <a:spAutoFit/>
          </a:bodyPr>
          <a:lstStyle/>
          <a:p>
            <a:pPr algn="ctr"/>
            <a:r>
              <a:rPr lang="en-US" dirty="0">
                <a:solidFill>
                  <a:srgbClr val="C82506"/>
                </a:solidFill>
                <a:effectLst/>
                <a:latin typeface="Gill Sans" panose="020B0502020104020203" pitchFamily="34" charset="-79"/>
                <a:cs typeface="Gill Sans" panose="020B0502020104020203" pitchFamily="34" charset="-79"/>
              </a:rPr>
              <a:t>!as t</a:t>
            </a:r>
            <a:r>
              <a:rPr lang="en-US" dirty="0">
                <a:solidFill>
                  <a:srgbClr val="C82506"/>
                </a:solidFill>
                <a:effectLst/>
                <a:latin typeface="Lucida Grande" panose="020B0600040502020204" pitchFamily="34" charset="0"/>
                <a:cs typeface="Gill Sans" panose="020B0502020104020203" pitchFamily="34" charset="-79"/>
              </a:rPr>
              <a:t>→</a:t>
            </a:r>
            <a:r>
              <a:rPr lang="en-US" dirty="0">
                <a:solidFill>
                  <a:srgbClr val="C82506"/>
                </a:solidFill>
                <a:effectLst/>
                <a:latin typeface="Gill Sans" panose="020B0502020104020203" pitchFamily="34" charset="-79"/>
                <a:cs typeface="Gill Sans" panose="020B0502020104020203" pitchFamily="34" charset="-79"/>
              </a:rPr>
              <a:t>0</a:t>
            </a: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Helvetica" pitchFamily="2" charset="0"/>
                <a:cs typeface="Gill Sans" panose="020B0502020104020203" pitchFamily="34" charset="-79"/>
              </a:rPr>
              <a:t>N</a:t>
            </a:r>
            <a:r>
              <a:rPr lang="en-US" baseline="-25000" dirty="0" err="1">
                <a:solidFill>
                  <a:srgbClr val="FF0000"/>
                </a:solidFill>
                <a:effectLst/>
                <a:latin typeface="Helvetica" pitchFamily="2" charset="0"/>
                <a:cs typeface="Gill Sans" panose="020B0502020104020203" pitchFamily="34" charset="-79"/>
              </a:rPr>
              <a:t>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a:t>
            </a:r>
            <a:r>
              <a:rPr lang="en-US" baseline="-25000" dirty="0">
                <a:solidFill>
                  <a:srgbClr val="FF0000"/>
                </a:solidFill>
                <a:effectLst/>
                <a:latin typeface="Helvetica" pitchFamily="2" charset="0"/>
                <a:cs typeface="Gill Sans" panose="020B0502020104020203" pitchFamily="34" charset="-79"/>
              </a:rPr>
              <a:t>0</a:t>
            </a:r>
            <a:r>
              <a:rPr lang="en-US" dirty="0">
                <a:solidFill>
                  <a:srgbClr val="FF0000"/>
                </a:solidFill>
                <a:effectLst/>
                <a:latin typeface="Helvetica" pitchFamily="2" charset="0"/>
                <a:cs typeface="Gill Sans" panose="020B0502020104020203" pitchFamily="34" charset="-79"/>
              </a:rPr>
              <a:t>e</a:t>
            </a:r>
            <a:r>
              <a:rPr lang="en-US" baseline="30000" dirty="0">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18BCEA32-C72A-4B8F-995C-83506A819CA9}"/>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9" name="Rectangle 18">
                <a:extLst>
                  <a:ext uri="{FF2B5EF4-FFF2-40B4-BE49-F238E27FC236}">
                    <a16:creationId xmlns:a16="http://schemas.microsoft.com/office/drawing/2014/main" id="{18BCEA32-C72A-4B8F-995C-83506A819CA9}"/>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4"/>
                <a:stretch>
                  <a:fillRect b="-354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6F094E0-2416-A7F2-39BB-B266E8E54106}"/>
              </a:ext>
            </a:extLst>
          </p:cNvPr>
          <p:cNvSpPr/>
          <p:nvPr/>
        </p:nvSpPr>
        <p:spPr>
          <a:xfrm>
            <a:off x="6455497" y="5860401"/>
            <a:ext cx="6077354" cy="707886"/>
          </a:xfrm>
          <a:prstGeom prst="rect">
            <a:avLst/>
          </a:prstGeom>
        </p:spPr>
        <p:txBody>
          <a:bodyPr wrap="square">
            <a:spAutoFit/>
          </a:bodyPr>
          <a:lstStyle/>
          <a:p>
            <a:pPr algn="ctr"/>
            <a:r>
              <a:rPr lang="en-US" sz="4000" b="1"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b="1" dirty="0">
                <a:solidFill>
                  <a:srgbClr val="000000"/>
                </a:solidFill>
                <a:effectLst/>
                <a:latin typeface="Helvetica Light" panose="020B0403020202020204" pitchFamily="34" charset="0"/>
              </a:rPr>
              <a:t>=intrinsic </a:t>
            </a:r>
            <a:r>
              <a:rPr lang="en-US" sz="2000" b="1" dirty="0">
                <a:solidFill>
                  <a:srgbClr val="000000"/>
                </a:solidFill>
                <a:latin typeface="Helvetica Light" panose="020B0403020202020204" pitchFamily="34" charset="0"/>
              </a:rPr>
              <a:t>(instantaneous)</a:t>
            </a:r>
            <a:r>
              <a:rPr lang="en-US" sz="2000" b="1" dirty="0">
                <a:solidFill>
                  <a:srgbClr val="000000"/>
                </a:solidFill>
                <a:effectLst/>
                <a:latin typeface="Helvetica Light" panose="020B0403020202020204" pitchFamily="34" charset="0"/>
              </a:rPr>
              <a:t> rate </a:t>
            </a:r>
            <a:r>
              <a:rPr lang="en-US" sz="2000" b="1" dirty="0">
                <a:solidFill>
                  <a:srgbClr val="000000"/>
                </a:solidFill>
                <a:latin typeface="Helvetica Light" panose="020B0403020202020204" pitchFamily="34" charset="0"/>
              </a:rPr>
              <a:t>of increase</a:t>
            </a:r>
            <a:endParaRPr lang="en-US" sz="2000" b="1" dirty="0">
              <a:solidFill>
                <a:srgbClr val="000000"/>
              </a:solidFill>
              <a:effectLst/>
              <a:latin typeface="Helvetica Light" panose="020B0403020202020204" pitchFamily="34" charset="0"/>
            </a:endParaRPr>
          </a:p>
        </p:txBody>
      </p:sp>
      <p:sp>
        <p:nvSpPr>
          <p:cNvPr id="15" name="Rectangle 14">
            <a:extLst>
              <a:ext uri="{FF2B5EF4-FFF2-40B4-BE49-F238E27FC236}">
                <a16:creationId xmlns:a16="http://schemas.microsoft.com/office/drawing/2014/main" id="{EAB95E84-8A96-0E24-7958-146CDF0C4657}"/>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3D9DD1BC-D385-BEE6-29AB-32DADFBAB312}"/>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DC56AF39-00B6-D5C2-FC6F-A78FAEB1C108}"/>
              </a:ext>
            </a:extLst>
          </p:cNvPr>
          <p:cNvSpPr/>
          <p:nvPr/>
        </p:nvSpPr>
        <p:spPr>
          <a:xfrm>
            <a:off x="6819564" y="6435000"/>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24" name="Rectangle 23">
            <a:extLst>
              <a:ext uri="{FF2B5EF4-FFF2-40B4-BE49-F238E27FC236}">
                <a16:creationId xmlns:a16="http://schemas.microsoft.com/office/drawing/2014/main" id="{712E8130-1C6B-F6EC-DB19-9D4961947C5A}"/>
              </a:ext>
            </a:extLst>
          </p:cNvPr>
          <p:cNvSpPr/>
          <p:nvPr/>
        </p:nvSpPr>
        <p:spPr>
          <a:xfrm>
            <a:off x="1282795" y="6433202"/>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Tree>
    <p:extLst>
      <p:ext uri="{BB962C8B-B14F-4D97-AF65-F5344CB8AC3E}">
        <p14:creationId xmlns:p14="http://schemas.microsoft.com/office/powerpoint/2010/main" val="3936555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geometric</a:t>
            </a:r>
          </a:p>
          <a:p>
            <a:r>
              <a:rPr lang="en-US" sz="2600" dirty="0" err="1">
                <a:solidFill>
                  <a:srgbClr val="FF0000"/>
                </a:solidFill>
                <a:effectLst/>
                <a:latin typeface="Gill Sans" panose="020B0502020104020203" pitchFamily="34" charset="-79"/>
                <a:cs typeface="Gill Sans" panose="020B0502020104020203" pitchFamily="34" charset="-79"/>
              </a:rPr>
              <a:t>N</a:t>
            </a:r>
            <a:r>
              <a:rPr lang="en-US" sz="2600" baseline="-25000" dirty="0" err="1">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a:t>
            </a:r>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endParaRPr lang="en-US" sz="2600"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exponential</a:t>
            </a:r>
            <a:endParaRPr lang="en-US" sz="2600" dirty="0">
              <a:solidFill>
                <a:srgbClr val="FF0000"/>
              </a:solidFill>
              <a:effectLst/>
              <a:latin typeface="Helvetica" pitchFamily="2" charset="0"/>
              <a:cs typeface="Gill Sans" panose="020B0502020104020203" pitchFamily="34" charset="-79"/>
            </a:endParaRPr>
          </a:p>
          <a:p>
            <a:r>
              <a:rPr lang="en-US" sz="2600" dirty="0" err="1">
                <a:solidFill>
                  <a:srgbClr val="FF0000"/>
                </a:solidFill>
                <a:effectLst/>
                <a:latin typeface="Helvetica" pitchFamily="2" charset="0"/>
                <a:cs typeface="Gill Sans" panose="020B0502020104020203" pitchFamily="34" charset="-79"/>
              </a:rPr>
              <a:t>N</a:t>
            </a:r>
            <a:r>
              <a:rPr lang="en-US" sz="2600" baseline="-25000" dirty="0" err="1">
                <a:solidFill>
                  <a:srgbClr val="FF0000"/>
                </a:solidFill>
                <a:effectLst/>
                <a:latin typeface="Helvetica" pitchFamily="2" charset="0"/>
                <a:cs typeface="Gill Sans" panose="020B0502020104020203" pitchFamily="34" charset="-79"/>
              </a:rPr>
              <a:t>t</a:t>
            </a:r>
            <a:r>
              <a:rPr lang="en-US" sz="2600" baseline="30000" dirty="0">
                <a:solidFill>
                  <a:srgbClr val="FF0000"/>
                </a:solidFill>
                <a:effectLst/>
                <a:latin typeface="Helvetica" pitchFamily="2" charset="0"/>
                <a:cs typeface="Gill Sans" panose="020B0502020104020203" pitchFamily="34" charset="-79"/>
              </a:rPr>
              <a:t>  </a:t>
            </a:r>
            <a:r>
              <a:rPr lang="en-US" sz="2600" dirty="0">
                <a:solidFill>
                  <a:srgbClr val="FF0000"/>
                </a:solidFill>
                <a:effectLst/>
                <a:latin typeface="Helvetica" pitchFamily="2" charset="0"/>
                <a:cs typeface="Gill Sans" panose="020B0502020104020203" pitchFamily="34" charset="-79"/>
              </a:rPr>
              <a:t>= 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br>
              <a:rPr lang="en-US" sz="2600" dirty="0">
                <a:solidFill>
                  <a:srgbClr val="000000"/>
                </a:solidFill>
                <a:effectLst/>
                <a:latin typeface="Gill Sans" panose="020B0502020104020203" pitchFamily="34" charset="-79"/>
                <a:cs typeface="Gill Sans" panose="020B0502020104020203" pitchFamily="34" charset="-79"/>
              </a:rPr>
            </a:br>
            <a:endParaRPr lang="en-US" sz="2600" dirty="0">
              <a:solidFill>
                <a:srgbClr val="000000"/>
              </a:solidFill>
              <a:effectLst/>
              <a:latin typeface="Gill Sans" panose="020B0502020104020203" pitchFamily="34" charset="-79"/>
              <a:cs typeface="Gill Sans" panose="020B0502020104020203" pitchFamily="34" charset="-79"/>
            </a:endParaRPr>
          </a:p>
          <a:p>
            <a:r>
              <a:rPr lang="en-US" sz="2600" baseline="-25000" dirty="0">
                <a:solidFill>
                  <a:srgbClr val="000000"/>
                </a:solidFill>
                <a:effectLst/>
                <a:latin typeface="Gill Sans" panose="020B0502020104020203" pitchFamily="34" charset="-79"/>
                <a:cs typeface="Gill Sans" panose="020B0502020104020203" pitchFamily="34" charset="-79"/>
              </a:rPr>
              <a:t>  </a:t>
            </a:r>
            <a:endParaRPr lang="en-US" sz="2600" dirty="0">
              <a:solidFill>
                <a:srgbClr val="000000"/>
              </a:solidFill>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9620661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492443"/>
          </a:xfrm>
          <a:prstGeom prst="rect">
            <a:avLst/>
          </a:prstGeom>
          <a:noFill/>
        </p:spPr>
        <p:txBody>
          <a:bodyPr wrap="square">
            <a:spAutoFit/>
          </a:bodyPr>
          <a:lstStyle/>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4485941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1292662"/>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err="1">
                <a:solidFill>
                  <a:srgbClr val="FF0000"/>
                </a:solidFill>
                <a:effectLst/>
                <a:latin typeface="Helvetica" pitchFamily="2" charset="0"/>
                <a:cs typeface="Gill Sans" panose="020B0502020104020203" pitchFamily="34" charset="-79"/>
              </a:rPr>
              <a:t>e</a:t>
            </a:r>
            <a:r>
              <a:rPr lang="en-US" sz="2600" baseline="30000" dirty="0" err="1">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1314644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4002414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3766671"/>
            <a:ext cx="4448370" cy="224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5816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4578541"/>
            <a:ext cx="4448370" cy="143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9663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Tree>
    <p:extLst>
      <p:ext uri="{BB962C8B-B14F-4D97-AF65-F5344CB8AC3E}">
        <p14:creationId xmlns:p14="http://schemas.microsoft.com/office/powerpoint/2010/main" val="32424815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grpSp>
        <p:nvGrpSpPr>
          <p:cNvPr id="7" name="Group 6">
            <a:extLst>
              <a:ext uri="{FF2B5EF4-FFF2-40B4-BE49-F238E27FC236}">
                <a16:creationId xmlns:a16="http://schemas.microsoft.com/office/drawing/2014/main" id="{25E985AA-8C20-EDC5-AD1E-42FB3541EEA6}"/>
              </a:ext>
            </a:extLst>
          </p:cNvPr>
          <p:cNvGrpSpPr/>
          <p:nvPr/>
        </p:nvGrpSpPr>
        <p:grpSpPr>
          <a:xfrm>
            <a:off x="6746942" y="2685912"/>
            <a:ext cx="2723745" cy="2705673"/>
            <a:chOff x="1122122" y="2071419"/>
            <a:chExt cx="2890433" cy="3011819"/>
          </a:xfrm>
        </p:grpSpPr>
        <p:pic>
          <p:nvPicPr>
            <p:cNvPr id="11" name="Picture 10">
              <a:extLst>
                <a:ext uri="{FF2B5EF4-FFF2-40B4-BE49-F238E27FC236}">
                  <a16:creationId xmlns:a16="http://schemas.microsoft.com/office/drawing/2014/main" id="{B81FE0A9-A7DC-E482-0014-80542A06C1C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2" name="Freeform 11">
              <a:extLst>
                <a:ext uri="{FF2B5EF4-FFF2-40B4-BE49-F238E27FC236}">
                  <a16:creationId xmlns:a16="http://schemas.microsoft.com/office/drawing/2014/main" id="{50F4BF41-46E0-CCD3-C619-293E3E4F2CE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4"/>
          <a:srcRect r="47957"/>
          <a:stretch/>
        </p:blipFill>
        <p:spPr>
          <a:xfrm>
            <a:off x="283723" y="1674170"/>
            <a:ext cx="5669605" cy="4454256"/>
          </a:xfrm>
          <a:prstGeom prst="rect">
            <a:avLst/>
          </a:prstGeom>
        </p:spPr>
      </p:pic>
    </p:spTree>
    <p:extLst>
      <p:ext uri="{BB962C8B-B14F-4D97-AF65-F5344CB8AC3E}">
        <p14:creationId xmlns:p14="http://schemas.microsoft.com/office/powerpoint/2010/main" val="40585539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3"/>
          <a:srcRect r="47957"/>
          <a:stretch/>
        </p:blipFill>
        <p:spPr>
          <a:xfrm>
            <a:off x="283723" y="1674170"/>
            <a:ext cx="5669605" cy="4454256"/>
          </a:xfrm>
          <a:prstGeom prst="rect">
            <a:avLst/>
          </a:prstGeom>
        </p:spPr>
      </p:pic>
      <p:sp>
        <p:nvSpPr>
          <p:cNvPr id="2" name="Rectangle 1">
            <a:extLst>
              <a:ext uri="{FF2B5EF4-FFF2-40B4-BE49-F238E27FC236}">
                <a16:creationId xmlns:a16="http://schemas.microsoft.com/office/drawing/2014/main" id="{F14AE3DB-6BAA-1337-7BE4-6EDA05AFB90D}"/>
              </a:ext>
            </a:extLst>
          </p:cNvPr>
          <p:cNvSpPr/>
          <p:nvPr/>
        </p:nvSpPr>
        <p:spPr>
          <a:xfrm>
            <a:off x="6238674" y="3075057"/>
            <a:ext cx="2772181" cy="1200329"/>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r>
              <a:rPr lang="en-US" sz="3200" baseline="-25000" dirty="0">
                <a:solidFill>
                  <a:srgbClr val="000000"/>
                </a:solidFill>
                <a:latin typeface="Helvetica Light" panose="020B0403020202020204" pitchFamily="34" charset="0"/>
              </a:rPr>
              <a:t>where t = 1 year</a:t>
            </a:r>
            <a:endParaRPr lang="en-US" sz="3200" dirty="0">
              <a:solidFill>
                <a:srgbClr val="000000"/>
              </a:solidFill>
              <a:effectLst/>
              <a:latin typeface="Helvetica Light" panose="020B0403020202020204" pitchFamily="34" charset="0"/>
            </a:endParaRPr>
          </a:p>
        </p:txBody>
      </p:sp>
      <p:sp>
        <p:nvSpPr>
          <p:cNvPr id="3" name="Title 1">
            <a:extLst>
              <a:ext uri="{FF2B5EF4-FFF2-40B4-BE49-F238E27FC236}">
                <a16:creationId xmlns:a16="http://schemas.microsoft.com/office/drawing/2014/main" id="{BE24CAE8-A9F0-4677-5CDD-5D295A3A931A}"/>
              </a:ext>
            </a:extLst>
          </p:cNvPr>
          <p:cNvSpPr txBox="1">
            <a:spLocks/>
          </p:cNvSpPr>
          <p:nvPr/>
        </p:nvSpPr>
        <p:spPr>
          <a:xfrm>
            <a:off x="5376567" y="6034766"/>
            <a:ext cx="8008693" cy="1153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Which country has the higher growth rate?</a:t>
            </a:r>
          </a:p>
        </p:txBody>
      </p:sp>
    </p:spTree>
    <p:extLst>
      <p:ext uri="{BB962C8B-B14F-4D97-AF65-F5344CB8AC3E}">
        <p14:creationId xmlns:p14="http://schemas.microsoft.com/office/powerpoint/2010/main" val="3081956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b="1" dirty="0"/>
              <a:t>Is natural history science?</a:t>
            </a:r>
          </a:p>
        </p:txBody>
      </p:sp>
    </p:spTree>
    <p:extLst>
      <p:ext uri="{BB962C8B-B14F-4D97-AF65-F5344CB8AC3E}">
        <p14:creationId xmlns:p14="http://schemas.microsoft.com/office/powerpoint/2010/main" val="40537541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5" name="Picture 4" descr="Chart, line chart&#10;&#10;Description automatically generated">
            <a:extLst>
              <a:ext uri="{FF2B5EF4-FFF2-40B4-BE49-F238E27FC236}">
                <a16:creationId xmlns:a16="http://schemas.microsoft.com/office/drawing/2014/main" id="{D3154063-3A30-604A-F8C6-3D381FA7BE0D}"/>
              </a:ext>
            </a:extLst>
          </p:cNvPr>
          <p:cNvPicPr>
            <a:picLocks noChangeAspect="1"/>
          </p:cNvPicPr>
          <p:nvPr/>
        </p:nvPicPr>
        <p:blipFill rotWithShape="1">
          <a:blip r:embed="rId3"/>
          <a:srcRect t="10460"/>
          <a:stretch/>
        </p:blipFill>
        <p:spPr>
          <a:xfrm>
            <a:off x="283723" y="2140084"/>
            <a:ext cx="10894147" cy="3988341"/>
          </a:xfrm>
          <a:prstGeom prst="rect">
            <a:avLst/>
          </a:prstGeom>
        </p:spPr>
      </p:pic>
      <p:pic>
        <p:nvPicPr>
          <p:cNvPr id="9" name="Picture 8" descr="Chart, line chart&#10;&#10;Description automatically generated">
            <a:extLst>
              <a:ext uri="{FF2B5EF4-FFF2-40B4-BE49-F238E27FC236}">
                <a16:creationId xmlns:a16="http://schemas.microsoft.com/office/drawing/2014/main" id="{E32C9FD2-B75B-4054-25C9-90ACC0323B8A}"/>
              </a:ext>
            </a:extLst>
          </p:cNvPr>
          <p:cNvPicPr>
            <a:picLocks noChangeAspect="1"/>
          </p:cNvPicPr>
          <p:nvPr/>
        </p:nvPicPr>
        <p:blipFill rotWithShape="1">
          <a:blip r:embed="rId3"/>
          <a:srcRect l="64930" t="-255" b="89554"/>
          <a:stretch/>
        </p:blipFill>
        <p:spPr>
          <a:xfrm>
            <a:off x="4077095" y="1482659"/>
            <a:ext cx="5674240" cy="707886"/>
          </a:xfrm>
          <a:prstGeom prst="rect">
            <a:avLst/>
          </a:prstGeom>
        </p:spPr>
      </p:pic>
      <p:sp>
        <p:nvSpPr>
          <p:cNvPr id="13" name="Rectangle 12">
            <a:extLst>
              <a:ext uri="{FF2B5EF4-FFF2-40B4-BE49-F238E27FC236}">
                <a16:creationId xmlns:a16="http://schemas.microsoft.com/office/drawing/2014/main" id="{33B242E2-4D1B-E5ED-2548-C5BE7DF8A364}"/>
              </a:ext>
            </a:extLst>
          </p:cNvPr>
          <p:cNvSpPr/>
          <p:nvPr/>
        </p:nvSpPr>
        <p:spPr>
          <a:xfrm>
            <a:off x="8746441" y="1548723"/>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35671026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229DCB5-EC63-9F0A-5A45-7ED4352345C9}"/>
              </a:ext>
            </a:extLst>
          </p:cNvPr>
          <p:cNvPicPr>
            <a:picLocks noChangeAspect="1"/>
          </p:cNvPicPr>
          <p:nvPr/>
        </p:nvPicPr>
        <p:blipFill rotWithShape="1">
          <a:blip r:embed="rId3"/>
          <a:srcRect t="2430"/>
          <a:stretch/>
        </p:blipFill>
        <p:spPr>
          <a:xfrm>
            <a:off x="1370078" y="1108953"/>
            <a:ext cx="7772400" cy="5689807"/>
          </a:xfrm>
          <a:prstGeom prst="rect">
            <a:avLst/>
          </a:prstGeom>
        </p:spPr>
      </p:pic>
      <p:sp>
        <p:nvSpPr>
          <p:cNvPr id="7" name="Rectangle 6">
            <a:extLst>
              <a:ext uri="{FF2B5EF4-FFF2-40B4-BE49-F238E27FC236}">
                <a16:creationId xmlns:a16="http://schemas.microsoft.com/office/drawing/2014/main" id="{5D4A4315-87A6-EA58-3688-44D73F089AFF}"/>
              </a:ext>
            </a:extLst>
          </p:cNvPr>
          <p:cNvSpPr/>
          <p:nvPr/>
        </p:nvSpPr>
        <p:spPr>
          <a:xfrm>
            <a:off x="8960450" y="1937830"/>
            <a:ext cx="2772181" cy="1446550"/>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endParaRPr lang="en-US" sz="2400" dirty="0">
              <a:solidFill>
                <a:srgbClr val="000000"/>
              </a:solidFill>
              <a:latin typeface="Helvetica Light" panose="020B0403020202020204" pitchFamily="34" charset="0"/>
            </a:endParaRPr>
          </a:p>
          <a:p>
            <a:pPr algn="ctr"/>
            <a:r>
              <a:rPr lang="en-US" sz="2400" dirty="0">
                <a:solidFill>
                  <a:srgbClr val="000000"/>
                </a:solidFill>
                <a:latin typeface="Helvetica Light" panose="020B0403020202020204" pitchFamily="34" charset="0"/>
              </a:rPr>
              <a:t>mean </a:t>
            </a:r>
            <a:r>
              <a:rPr lang="en-US" sz="2400" b="1" dirty="0">
                <a:solidFill>
                  <a:srgbClr val="FF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000000"/>
                </a:solidFill>
                <a:latin typeface="Helvetica Light" panose="020B0403020202020204" pitchFamily="34" charset="0"/>
              </a:rPr>
              <a:t>= 1.02</a:t>
            </a:r>
            <a:endParaRPr lang="en-US" sz="2400" dirty="0">
              <a:solidFill>
                <a:srgbClr val="000000"/>
              </a:solidFill>
              <a:effectLst/>
              <a:latin typeface="Helvetica Light" panose="020B0403020202020204" pitchFamily="34" charset="0"/>
            </a:endParaRPr>
          </a:p>
        </p:txBody>
      </p:sp>
      <p:sp>
        <p:nvSpPr>
          <p:cNvPr id="8" name="Title 1">
            <a:extLst>
              <a:ext uri="{FF2B5EF4-FFF2-40B4-BE49-F238E27FC236}">
                <a16:creationId xmlns:a16="http://schemas.microsoft.com/office/drawing/2014/main" id="{9469F776-6801-6977-1AFA-DD39412508E6}"/>
              </a:ext>
            </a:extLst>
          </p:cNvPr>
          <p:cNvSpPr txBox="1">
            <a:spLocks/>
          </p:cNvSpPr>
          <p:nvPr/>
        </p:nvSpPr>
        <p:spPr>
          <a:xfrm>
            <a:off x="252919" y="0"/>
            <a:ext cx="125875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Geometric growth approximation of Madagascar’s population</a:t>
            </a:r>
          </a:p>
        </p:txBody>
      </p:sp>
    </p:spTree>
    <p:extLst>
      <p:ext uri="{BB962C8B-B14F-4D97-AF65-F5344CB8AC3E}">
        <p14:creationId xmlns:p14="http://schemas.microsoft.com/office/powerpoint/2010/main" val="29016494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Projecting population under geometric vs. exponential growth</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2"/>
          <a:stretch>
            <a:fillRect/>
          </a:stretch>
        </p:blipFill>
        <p:spPr>
          <a:xfrm>
            <a:off x="689221" y="1283137"/>
            <a:ext cx="6820532" cy="5117325"/>
          </a:xfrm>
          <a:prstGeom prst="rect">
            <a:avLst/>
          </a:prstGeom>
        </p:spPr>
      </p:pic>
      <p:sp>
        <p:nvSpPr>
          <p:cNvPr id="15" name="Rectangle 14">
            <a:extLst>
              <a:ext uri="{FF2B5EF4-FFF2-40B4-BE49-F238E27FC236}">
                <a16:creationId xmlns:a16="http://schemas.microsoft.com/office/drawing/2014/main" id="{2B3F4767-5F1A-E082-1672-AC5EA30581A9}"/>
              </a:ext>
            </a:extLst>
          </p:cNvPr>
          <p:cNvSpPr/>
          <p:nvPr/>
        </p:nvSpPr>
        <p:spPr>
          <a:xfrm>
            <a:off x="7509753" y="1509812"/>
            <a:ext cx="4682247" cy="830997"/>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Geometric: </a:t>
            </a:r>
            <a:r>
              <a:rPr lang="en-US" sz="2400" dirty="0">
                <a:solidFill>
                  <a:srgbClr val="FF0000"/>
                </a:solidFill>
                <a:latin typeface="Helvetica" pitchFamily="2" charset="0"/>
                <a:sym typeface="Symbol" pitchFamily="2" charset="2"/>
              </a:rPr>
              <a:t> </a:t>
            </a:r>
            <a:r>
              <a:rPr lang="en-US" sz="2400" dirty="0">
                <a:solidFill>
                  <a:srgbClr val="000000"/>
                </a:solidFill>
                <a:latin typeface="Helvetica Light" panose="020B0403020202020204" pitchFamily="34" charset="0"/>
              </a:rPr>
              <a:t>= 1.02 </a:t>
            </a:r>
          </a:p>
          <a:p>
            <a:pPr algn="ctr"/>
            <a:r>
              <a:rPr lang="en-US" sz="2400" dirty="0">
                <a:solidFill>
                  <a:srgbClr val="000000"/>
                </a:solidFill>
                <a:latin typeface="Helvetica Light" panose="020B0403020202020204" pitchFamily="34" charset="0"/>
              </a:rPr>
              <a:t>Exponential: </a:t>
            </a:r>
            <a:r>
              <a:rPr lang="en-US" sz="2400" dirty="0">
                <a:solidFill>
                  <a:srgbClr val="FF0000"/>
                </a:solidFill>
                <a:latin typeface="Helvetica Light" panose="020B0403020202020204" pitchFamily="34" charset="0"/>
              </a:rPr>
              <a:t>r</a:t>
            </a:r>
            <a:r>
              <a:rPr lang="en-US" sz="2400" dirty="0">
                <a:solidFill>
                  <a:srgbClr val="000000"/>
                </a:solidFill>
                <a:latin typeface="Helvetica Light" panose="020B0403020202020204" pitchFamily="34" charset="0"/>
              </a:rPr>
              <a:t> = log(1.02) = 0.02</a:t>
            </a:r>
          </a:p>
        </p:txBody>
      </p:sp>
      <p:sp>
        <p:nvSpPr>
          <p:cNvPr id="16" name="Rectangle 15">
            <a:extLst>
              <a:ext uri="{FF2B5EF4-FFF2-40B4-BE49-F238E27FC236}">
                <a16:creationId xmlns:a16="http://schemas.microsoft.com/office/drawing/2014/main" id="{14B5D386-D3C7-B9EE-A45F-862C0CEB2FAE}"/>
              </a:ext>
            </a:extLst>
          </p:cNvPr>
          <p:cNvSpPr/>
          <p:nvPr/>
        </p:nvSpPr>
        <p:spPr>
          <a:xfrm>
            <a:off x="8385243" y="4008141"/>
            <a:ext cx="3671554" cy="1569660"/>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Models are similar over short time horizons and/or when discrete timesteps are small!</a:t>
            </a:r>
          </a:p>
        </p:txBody>
      </p:sp>
    </p:spTree>
    <p:extLst>
      <p:ext uri="{BB962C8B-B14F-4D97-AF65-F5344CB8AC3E}">
        <p14:creationId xmlns:p14="http://schemas.microsoft.com/office/powerpoint/2010/main" val="13039382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6F23-3B1D-9094-E686-3BCB2893C08E}"/>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98315" y="1845029"/>
            <a:ext cx="5734456" cy="4302461"/>
          </a:xfrm>
          <a:prstGeom prst="rect">
            <a:avLst/>
          </a:prstGeom>
        </p:spPr>
      </p:pic>
      <p:sp>
        <p:nvSpPr>
          <p:cNvPr id="12" name="Rectangle 11">
            <a:extLst>
              <a:ext uri="{FF2B5EF4-FFF2-40B4-BE49-F238E27FC236}">
                <a16:creationId xmlns:a16="http://schemas.microsoft.com/office/drawing/2014/main" id="{01978A1F-6600-3691-09F8-3FBB2F19FFD8}"/>
              </a:ext>
            </a:extLst>
          </p:cNvPr>
          <p:cNvSpPr/>
          <p:nvPr/>
        </p:nvSpPr>
        <p:spPr>
          <a:xfrm>
            <a:off x="7120648" y="2288099"/>
            <a:ext cx="4233152" cy="3046988"/>
          </a:xfrm>
          <a:prstGeom prst="rect">
            <a:avLst/>
          </a:prstGeom>
        </p:spPr>
        <p:txBody>
          <a:bodyPr wrap="square">
            <a:spAutoFit/>
          </a:bodyPr>
          <a:lstStyle/>
          <a:p>
            <a:pPr algn="ctr"/>
            <a:r>
              <a:rPr lang="en-US" sz="2400" dirty="0">
                <a:solidFill>
                  <a:srgbClr val="000000"/>
                </a:solidFill>
              </a:rPr>
              <a:t>US growth rates slowed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overestimate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2971851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2"/>
          <a:stretch>
            <a:fillRect/>
          </a:stretch>
        </p:blipFill>
        <p:spPr>
          <a:xfrm>
            <a:off x="298315" y="1845029"/>
            <a:ext cx="5734456" cy="4302461"/>
          </a:xfrm>
          <a:prstGeom prst="rect">
            <a:avLst/>
          </a:prstGeom>
        </p:spPr>
      </p:pic>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3"/>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Tree>
    <p:extLst>
      <p:ext uri="{BB962C8B-B14F-4D97-AF65-F5344CB8AC3E}">
        <p14:creationId xmlns:p14="http://schemas.microsoft.com/office/powerpoint/2010/main" val="2764479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3"/>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
        <p:nvSpPr>
          <p:cNvPr id="3" name="Rectangle 2">
            <a:extLst>
              <a:ext uri="{FF2B5EF4-FFF2-40B4-BE49-F238E27FC236}">
                <a16:creationId xmlns:a16="http://schemas.microsoft.com/office/drawing/2014/main" id="{7780E5E3-6E40-F147-60EF-EBD2A3CF1BDA}"/>
              </a:ext>
            </a:extLst>
          </p:cNvPr>
          <p:cNvSpPr/>
          <p:nvPr/>
        </p:nvSpPr>
        <p:spPr>
          <a:xfrm>
            <a:off x="1070044" y="2288099"/>
            <a:ext cx="4233152" cy="3416320"/>
          </a:xfrm>
          <a:prstGeom prst="rect">
            <a:avLst/>
          </a:prstGeom>
        </p:spPr>
        <p:txBody>
          <a:bodyPr wrap="square">
            <a:spAutoFit/>
          </a:bodyPr>
          <a:lstStyle/>
          <a:p>
            <a:pPr algn="ctr"/>
            <a:r>
              <a:rPr lang="en-US" sz="2400" dirty="0">
                <a:solidFill>
                  <a:srgbClr val="000000"/>
                </a:solidFill>
              </a:rPr>
              <a:t>Madagascar growth rates accelerated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underestimate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4087238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Both geometric and exponential growth are </a:t>
            </a:r>
            <a:r>
              <a:rPr lang="en-US" sz="3800" b="1" dirty="0">
                <a:solidFill>
                  <a:srgbClr val="C00000"/>
                </a:solidFill>
              </a:rPr>
              <a:t>unchecked</a:t>
            </a:r>
            <a:r>
              <a:rPr lang="en-US" sz="3800" dirty="0"/>
              <a:t>. </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1564711" y="1280199"/>
            <a:ext cx="6820532" cy="5117325"/>
          </a:xfrm>
          <a:prstGeom prst="rect">
            <a:avLst/>
          </a:prstGeom>
        </p:spPr>
      </p:pic>
    </p:spTree>
    <p:extLst>
      <p:ext uri="{BB962C8B-B14F-4D97-AF65-F5344CB8AC3E}">
        <p14:creationId xmlns:p14="http://schemas.microsoft.com/office/powerpoint/2010/main" val="42554261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3" y="5210471"/>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a:t>
            </a:r>
            <a:r>
              <a:rPr lang="en-US" i="1" dirty="0" err="1">
                <a:effectLst/>
                <a:latin typeface="Helvetica" pitchFamily="2" charset="0"/>
              </a:rPr>
              <a:t>Mr</a:t>
            </a:r>
            <a:r>
              <a:rPr lang="en-US" i="1" dirty="0">
                <a:effectLst/>
                <a:latin typeface="Helvetica" pitchFamily="2" charset="0"/>
              </a:rPr>
              <a:t> Godwin, Mr. Condorcet and Other Writers</a:t>
            </a:r>
          </a:p>
        </p:txBody>
      </p:sp>
      <p:sp>
        <p:nvSpPr>
          <p:cNvPr id="11" name="TextBox 10">
            <a:extLst>
              <a:ext uri="{FF2B5EF4-FFF2-40B4-BE49-F238E27FC236}">
                <a16:creationId xmlns:a16="http://schemas.microsoft.com/office/drawing/2014/main" id="{2D740F53-EB6D-FEBE-498C-15F7DC2CCC1E}"/>
              </a:ext>
            </a:extLst>
          </p:cNvPr>
          <p:cNvSpPr txBox="1"/>
          <p:nvPr/>
        </p:nvSpPr>
        <p:spPr>
          <a:xfrm>
            <a:off x="500974" y="1343818"/>
            <a:ext cx="8973765" cy="3477875"/>
          </a:xfrm>
          <a:prstGeom prst="rect">
            <a:avLst/>
          </a:prstGeom>
          <a:noFill/>
        </p:spPr>
        <p:txBody>
          <a:bodyPr wrap="square">
            <a:spAutoFit/>
          </a:bodyPr>
          <a:lstStyle/>
          <a:p>
            <a:r>
              <a:rPr lang="en-US" sz="2200" i="1" dirty="0">
                <a:effectLst/>
                <a:latin typeface="Helvetica" pitchFamily="2" charset="0"/>
              </a:rPr>
              <a:t>“[. . . ] the power of population is indefinitely greater than the power in the earth to produce subsistence for man.</a:t>
            </a:r>
            <a:r>
              <a:rPr lang="en-US" sz="2200" dirty="0">
                <a:latin typeface="Helvetica" pitchFamily="2" charset="0"/>
              </a:rPr>
              <a:t> </a:t>
            </a:r>
            <a:r>
              <a:rPr lang="en-US" sz="2200" i="1" dirty="0">
                <a:effectLst/>
                <a:latin typeface="Helvetica" pitchFamily="2" charset="0"/>
              </a:rPr>
              <a:t>Population, when unchecked, increases in a geometrical ratio. Subsistence increases only in an arithmetical</a:t>
            </a:r>
            <a:r>
              <a:rPr lang="en-US" sz="2200" dirty="0">
                <a:latin typeface="Helvetica" pitchFamily="2" charset="0"/>
              </a:rPr>
              <a:t> </a:t>
            </a:r>
            <a:r>
              <a:rPr lang="en-US" sz="2200" i="1" dirty="0">
                <a:effectLst/>
                <a:latin typeface="Helvetica" pitchFamily="2" charset="0"/>
              </a:rPr>
              <a:t>ratio. A slight acquaintance with numbers will shew the immensity of the first power in comparison of the</a:t>
            </a:r>
            <a:r>
              <a:rPr lang="en-US" sz="2200" dirty="0">
                <a:latin typeface="Helvetica" pitchFamily="2" charset="0"/>
              </a:rPr>
              <a:t> </a:t>
            </a:r>
            <a:r>
              <a:rPr lang="en-US" sz="2200" i="1" dirty="0">
                <a:effectLst/>
                <a:latin typeface="Helvetica" pitchFamily="2" charset="0"/>
              </a:rPr>
              <a:t>second. By that law of our nature which makes food necessary to the life of man, the effects of these two</a:t>
            </a:r>
            <a:r>
              <a:rPr lang="en-US" sz="2200" dirty="0">
                <a:latin typeface="Helvetica" pitchFamily="2" charset="0"/>
              </a:rPr>
              <a:t> </a:t>
            </a:r>
            <a:r>
              <a:rPr lang="en-US" sz="2200" i="1" dirty="0">
                <a:effectLst/>
                <a:latin typeface="Helvetica" pitchFamily="2" charset="0"/>
              </a:rPr>
              <a:t>unequal powers must be kept equal. This implies a strong and constantly operating check on population from</a:t>
            </a:r>
            <a:r>
              <a:rPr lang="en-US" sz="2200" dirty="0">
                <a:latin typeface="Helvetica" pitchFamily="2" charset="0"/>
              </a:rPr>
              <a:t> </a:t>
            </a:r>
            <a:r>
              <a:rPr lang="en-US" sz="2200" i="1" dirty="0">
                <a:effectLst/>
                <a:latin typeface="Helvetica" pitchFamily="2" charset="0"/>
              </a:rPr>
              <a:t>the difficulty of subsistence. This difficulty must fall somewhere; and must necessarily be severely felt by a</a:t>
            </a:r>
            <a:r>
              <a:rPr lang="en-US" sz="2200" dirty="0">
                <a:latin typeface="Helvetica" pitchFamily="2" charset="0"/>
              </a:rPr>
              <a:t> </a:t>
            </a:r>
            <a:r>
              <a:rPr lang="en-US" sz="2200" i="1" dirty="0">
                <a:effectLst/>
                <a:latin typeface="Helvetica" pitchFamily="2" charset="0"/>
              </a:rPr>
              <a:t>large portion of mankind.”</a:t>
            </a:r>
            <a:endParaRPr lang="en-US" sz="2200" dirty="0">
              <a:effectLst/>
              <a:latin typeface="Helvetica" pitchFamily="2" charset="0"/>
            </a:endParaRPr>
          </a:p>
        </p:txBody>
      </p:sp>
    </p:spTree>
    <p:extLst>
      <p:ext uri="{BB962C8B-B14F-4D97-AF65-F5344CB8AC3E}">
        <p14:creationId xmlns:p14="http://schemas.microsoft.com/office/powerpoint/2010/main" val="1004255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Tree>
    <p:extLst>
      <p:ext uri="{BB962C8B-B14F-4D97-AF65-F5344CB8AC3E}">
        <p14:creationId xmlns:p14="http://schemas.microsoft.com/office/powerpoint/2010/main" val="14317673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
        <p:nvSpPr>
          <p:cNvPr id="6" name="TextBox 5">
            <a:extLst>
              <a:ext uri="{FF2B5EF4-FFF2-40B4-BE49-F238E27FC236}">
                <a16:creationId xmlns:a16="http://schemas.microsoft.com/office/drawing/2014/main" id="{DFA3E834-1C6E-DADF-7173-D697D6F0DD0B}"/>
              </a:ext>
            </a:extLst>
          </p:cNvPr>
          <p:cNvSpPr txBox="1"/>
          <p:nvPr/>
        </p:nvSpPr>
        <p:spPr>
          <a:xfrm>
            <a:off x="9176426" y="1264645"/>
            <a:ext cx="3015574" cy="2092881"/>
          </a:xfrm>
          <a:prstGeom prst="rect">
            <a:avLst/>
          </a:prstGeom>
          <a:noFill/>
        </p:spPr>
        <p:txBody>
          <a:bodyPr wrap="square">
            <a:spAutoFit/>
          </a:bodyPr>
          <a:lstStyle/>
          <a:p>
            <a:r>
              <a:rPr lang="en-US" sz="2600" b="1" dirty="0">
                <a:latin typeface="Helvetica" pitchFamily="2" charset="0"/>
              </a:rPr>
              <a:t>Problem! </a:t>
            </a:r>
          </a:p>
          <a:p>
            <a:r>
              <a:rPr lang="en-US" sz="2600" dirty="0">
                <a:latin typeface="Helvetica" pitchFamily="2" charset="0"/>
              </a:rPr>
              <a:t>No basis for assumption of arithmetical ratio for food.</a:t>
            </a:r>
            <a:endParaRPr lang="en-US" sz="2600" i="1" dirty="0">
              <a:effectLst/>
              <a:latin typeface="Helvetica" pitchFamily="2" charset="0"/>
            </a:endParaRPr>
          </a:p>
        </p:txBody>
      </p:sp>
    </p:spTree>
    <p:extLst>
      <p:ext uri="{BB962C8B-B14F-4D97-AF65-F5344CB8AC3E}">
        <p14:creationId xmlns:p14="http://schemas.microsoft.com/office/powerpoint/2010/main" val="1050498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3653</TotalTime>
  <Words>5834</Words>
  <Application>Microsoft Macintosh PowerPoint</Application>
  <PresentationFormat>Widescreen</PresentationFormat>
  <Paragraphs>1090</Paragraphs>
  <Slides>117</Slides>
  <Notes>89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117</vt:i4>
      </vt:variant>
    </vt:vector>
  </HeadingPairs>
  <TitlesOfParts>
    <vt:vector size="129" baseType="lpstr">
      <vt:lpstr>Arial</vt:lpstr>
      <vt:lpstr>Calibri</vt:lpstr>
      <vt:lpstr>Calibri Light</vt:lpstr>
      <vt:lpstr>Cambria Math</vt:lpstr>
      <vt:lpstr>Gill Sans</vt:lpstr>
      <vt:lpstr>Helvetica</vt:lpstr>
      <vt:lpstr>Helvetica Light</vt:lpstr>
      <vt:lpstr>Lucida Grande</vt:lpstr>
      <vt:lpstr>Open Sans</vt:lpstr>
      <vt:lpstr>Roboto</vt:lpstr>
      <vt:lpstr>STIXGeneral</vt:lpstr>
      <vt:lpstr>Office Theme</vt:lpstr>
      <vt:lpstr>Fundamentals of Ecology</vt:lpstr>
      <vt:lpstr>Where are we headed?</vt:lpstr>
      <vt:lpstr>Where are we headed?</vt:lpstr>
      <vt:lpstr>Where are we headed?</vt:lpstr>
      <vt:lpstr>Where are we headed?</vt:lpstr>
      <vt:lpstr>Where are we headed?</vt:lpstr>
      <vt:lpstr>Where are we headed?</vt:lpstr>
      <vt:lpstr>PowerPoint Presentation</vt:lpstr>
      <vt:lpstr>Is natural history science?</vt:lpstr>
      <vt:lpstr>PowerPoint Presentation</vt:lpstr>
      <vt:lpstr>PowerPoint Presentation</vt:lpstr>
      <vt:lpstr>PowerPoint Presentation</vt:lpstr>
      <vt:lpstr>PowerPoint Presentation</vt:lpstr>
      <vt:lpstr>“Ecology has a synonym which is ALL.”</vt:lpstr>
      <vt:lpstr>As a science, ecology uses models to formalize  general laws and principles describing the natural world.</vt:lpstr>
      <vt:lpstr>What is a model?</vt:lpstr>
      <vt:lpstr>What is a model?</vt:lpstr>
      <vt:lpstr>What is a model?</vt:lpstr>
      <vt:lpstr>Why build models?</vt:lpstr>
      <vt:lpstr>Why build models?</vt:lpstr>
      <vt:lpstr>Why build models?</vt:lpstr>
      <vt:lpstr>Why build models?</vt:lpstr>
      <vt:lpstr>Two kinds of ecological models</vt:lpstr>
      <vt:lpstr>Two kinds of ecological models</vt:lpstr>
      <vt:lpstr>Two kinds of ecological models</vt:lpstr>
      <vt:lpstr>Two kinds of ecological models</vt:lpstr>
      <vt:lpstr>For future years, add some slides on what these compartmental diagrams mean and how they translate into equations.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are we headed?</vt:lpstr>
      <vt:lpstr>Where are we headed?</vt:lpstr>
      <vt:lpstr>Where are we headed?</vt:lpstr>
      <vt:lpstr>Where are we headed?</vt:lpstr>
      <vt:lpstr>Where are we headed?</vt:lpstr>
      <vt:lpstr>Population Growth and Regulation</vt:lpstr>
      <vt:lpstr>Why do we care how populations grow?</vt:lpstr>
      <vt:lpstr>Why do we care how populations grow?</vt:lpstr>
      <vt:lpstr>Why do we care how populations grow?</vt:lpstr>
      <vt:lpstr>Why do we care how populations grow?</vt:lpstr>
      <vt:lpstr>Why do we care how populations grow?</vt:lpstr>
      <vt:lpstr>PowerPoint Presentation</vt:lpstr>
      <vt:lpstr>PowerPoint Presentation</vt:lpstr>
      <vt:lpstr>PowerPoint Presentation</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PowerPoint Presentation</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estimate growth rates by ‘fitting’ a model to data</vt:lpstr>
      <vt:lpstr>We can estimate growth rates by ‘fitting’ a model to data</vt:lpstr>
      <vt:lpstr>We can estimate growth rates by ‘fitting’ a model to data</vt:lpstr>
      <vt:lpstr>PowerPoint Presentation</vt:lpstr>
      <vt:lpstr>Malthus proposed some limits to population growth</vt:lpstr>
      <vt:lpstr>Malthus proposed some limits to population growth</vt:lpstr>
      <vt:lpstr>Malthus proposed some limits to population growth</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and equilibrium</vt:lpstr>
      <vt:lpstr>Logistic growth and equilibrium</vt:lpstr>
      <vt:lpstr>Logistic growth and equilibrium</vt:lpstr>
      <vt:lpstr>Logistic growth and equilibrium</vt:lpstr>
      <vt:lpstr>Logistic growth and equilibrium</vt:lpstr>
      <vt:lpstr>Logistic growth and equilibrium</vt:lpstr>
      <vt:lpstr>Many populations will fluctuate above or below carrying capacity.</vt:lpstr>
      <vt:lpstr>Many populations will fluctuate above or below carrying capacity.</vt:lpstr>
      <vt:lpstr>Many populations will fluctuate above or below carrying capacity.</vt:lpstr>
      <vt:lpstr>Many populations will fluctuate above or below carrying capacity.</vt:lpstr>
      <vt:lpstr>Logistic growth still does not describe human populations well.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33</cp:revision>
  <dcterms:created xsi:type="dcterms:W3CDTF">2023-01-31T15:30:55Z</dcterms:created>
  <dcterms:modified xsi:type="dcterms:W3CDTF">2023-02-20T16:05:28Z</dcterms:modified>
</cp:coreProperties>
</file>